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6" r:id="rId2"/>
    <p:sldMasterId id="2147483751" r:id="rId3"/>
  </p:sldMasterIdLst>
  <p:notesMasterIdLst>
    <p:notesMasterId r:id="rId30"/>
  </p:notesMasterIdLst>
  <p:handoutMasterIdLst>
    <p:handoutMasterId r:id="rId31"/>
  </p:handoutMasterIdLst>
  <p:sldIdLst>
    <p:sldId id="315" r:id="rId4"/>
    <p:sldId id="538" r:id="rId5"/>
    <p:sldId id="528" r:id="rId6"/>
    <p:sldId id="551" r:id="rId7"/>
    <p:sldId id="553" r:id="rId8"/>
    <p:sldId id="554" r:id="rId9"/>
    <p:sldId id="582" r:id="rId10"/>
    <p:sldId id="588" r:id="rId11"/>
    <p:sldId id="550" r:id="rId12"/>
    <p:sldId id="516" r:id="rId13"/>
    <p:sldId id="534" r:id="rId14"/>
    <p:sldId id="525" r:id="rId15"/>
    <p:sldId id="526" r:id="rId16"/>
    <p:sldId id="560" r:id="rId17"/>
    <p:sldId id="573" r:id="rId18"/>
    <p:sldId id="587" r:id="rId19"/>
    <p:sldId id="585" r:id="rId20"/>
    <p:sldId id="586" r:id="rId21"/>
    <p:sldId id="583" r:id="rId22"/>
    <p:sldId id="575" r:id="rId23"/>
    <p:sldId id="576" r:id="rId24"/>
    <p:sldId id="577" r:id="rId25"/>
    <p:sldId id="578" r:id="rId26"/>
    <p:sldId id="579" r:id="rId27"/>
    <p:sldId id="580" r:id="rId28"/>
    <p:sldId id="5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879"/>
    <a:srgbClr val="FFCF76"/>
    <a:srgbClr val="46A346"/>
    <a:srgbClr val="72CEF4"/>
    <a:srgbClr val="00CC66"/>
    <a:srgbClr val="009999"/>
    <a:srgbClr val="00CC99"/>
    <a:srgbClr val="B3B3B3"/>
    <a:srgbClr val="1E9D9D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1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882" y="72"/>
      </p:cViewPr>
      <p:guideLst>
        <p:guide orient="horz" pos="1512"/>
        <p:guide pos="3840"/>
        <p:guide orient="horz" pos="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8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baga.kumar\Google%20Drive\My%20PPTs\Revlon\revlon%20wire%20frame%20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baga.kumar\Google%20Drive\My%20PPTs\Revlon\revlon%20wire%20frame%20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/>
              <a:t>Individual</a:t>
            </a:r>
            <a:r>
              <a:rPr lang="en-IN" sz="1400" baseline="0"/>
              <a:t> trend vs overall</a:t>
            </a:r>
            <a:endParaRPr lang="en-IN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54433582979026"/>
          <c:y val="0.20633744576371252"/>
          <c:w val="0.84796504887421109"/>
          <c:h val="0.652683101711066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Sheet4!$C$1</c:f>
              <c:strCache>
                <c:ptCount val="1"/>
                <c:pt idx="0">
                  <c:v>Microblading</c:v>
                </c:pt>
              </c:strCache>
            </c:strRef>
          </c:tx>
          <c:spPr>
            <a:pattFill prst="narVert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cat>
            <c:numRef>
              <c:f>Sheet4!$B$2:$B$8</c:f>
              <c:numCache>
                <c:formatCode>mmm\-yy</c:formatCode>
                <c:ptCount val="7"/>
                <c:pt idx="0">
                  <c:v>42887</c:v>
                </c:pt>
                <c:pt idx="1">
                  <c:v>42917</c:v>
                </c:pt>
                <c:pt idx="2">
                  <c:v>42948</c:v>
                </c:pt>
                <c:pt idx="3">
                  <c:v>42979</c:v>
                </c:pt>
                <c:pt idx="4">
                  <c:v>43009</c:v>
                </c:pt>
                <c:pt idx="5">
                  <c:v>43040</c:v>
                </c:pt>
                <c:pt idx="6">
                  <c:v>43070</c:v>
                </c:pt>
              </c:numCache>
            </c:numRef>
          </c:cat>
          <c:val>
            <c:numRef>
              <c:f>Sheet4!$C$2:$C$8</c:f>
              <c:numCache>
                <c:formatCode>General</c:formatCode>
                <c:ptCount val="7"/>
                <c:pt idx="0">
                  <c:v>100</c:v>
                </c:pt>
                <c:pt idx="1">
                  <c:v>120</c:v>
                </c:pt>
                <c:pt idx="2">
                  <c:v>140</c:v>
                </c:pt>
                <c:pt idx="3">
                  <c:v>130</c:v>
                </c:pt>
                <c:pt idx="4">
                  <c:v>150</c:v>
                </c:pt>
                <c:pt idx="5">
                  <c:v>130</c:v>
                </c:pt>
                <c:pt idx="6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6D-443A-B477-59014A2ACF1F}"/>
            </c:ext>
          </c:extLst>
        </c:ser>
        <c:ser>
          <c:idx val="1"/>
          <c:order val="1"/>
          <c:tx>
            <c:strRef>
              <c:f>Sheet4!$D$1</c:f>
              <c:strCache>
                <c:ptCount val="1"/>
                <c:pt idx="0">
                  <c:v>Overall Trends</c:v>
                </c:pt>
              </c:strCache>
            </c:strRef>
          </c:tx>
          <c:spPr>
            <a:pattFill prst="narVert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cat>
            <c:numRef>
              <c:f>Sheet4!$B$2:$B$8</c:f>
              <c:numCache>
                <c:formatCode>mmm\-yy</c:formatCode>
                <c:ptCount val="7"/>
                <c:pt idx="0">
                  <c:v>42887</c:v>
                </c:pt>
                <c:pt idx="1">
                  <c:v>42917</c:v>
                </c:pt>
                <c:pt idx="2">
                  <c:v>42948</c:v>
                </c:pt>
                <c:pt idx="3">
                  <c:v>42979</c:v>
                </c:pt>
                <c:pt idx="4">
                  <c:v>43009</c:v>
                </c:pt>
                <c:pt idx="5">
                  <c:v>43040</c:v>
                </c:pt>
                <c:pt idx="6">
                  <c:v>43070</c:v>
                </c:pt>
              </c:numCache>
            </c:numRef>
          </c:cat>
          <c:val>
            <c:numRef>
              <c:f>Sheet4!$D$2:$D$8</c:f>
              <c:numCache>
                <c:formatCode>General</c:formatCode>
                <c:ptCount val="7"/>
                <c:pt idx="0">
                  <c:v>1700</c:v>
                </c:pt>
                <c:pt idx="1">
                  <c:v>1800</c:v>
                </c:pt>
                <c:pt idx="2">
                  <c:v>1850</c:v>
                </c:pt>
                <c:pt idx="3">
                  <c:v>1875</c:v>
                </c:pt>
                <c:pt idx="4">
                  <c:v>2000</c:v>
                </c:pt>
                <c:pt idx="5">
                  <c:v>2050</c:v>
                </c:pt>
                <c:pt idx="6">
                  <c:v>2100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6D-443A-B477-59014A2ACF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472231376"/>
        <c:axId val="472243136"/>
      </c:barChart>
      <c:dateAx>
        <c:axId val="472231376"/>
        <c:scaling>
          <c:orientation val="minMax"/>
        </c:scaling>
        <c:delete val="0"/>
        <c:axPos val="l"/>
        <c:numFmt formatCode="mmm\-yy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243136"/>
        <c:crosses val="autoZero"/>
        <c:auto val="1"/>
        <c:lblOffset val="100"/>
        <c:baseTimeUnit val="months"/>
      </c:dateAx>
      <c:valAx>
        <c:axId val="472243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Social</a:t>
                </a:r>
                <a:r>
                  <a:rPr lang="en-IN" sz="1200" baseline="0"/>
                  <a:t> Buzz (in '000s)</a:t>
                </a:r>
                <a:endParaRPr lang="en-IN" sz="1200"/>
              </a:p>
            </c:rich>
          </c:tx>
          <c:layout>
            <c:manualLayout>
              <c:xMode val="edge"/>
              <c:yMode val="edge"/>
              <c:x val="0.63587946348821445"/>
              <c:y val="0.811857611575100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23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401766527102004"/>
          <c:y val="0.13256185927563302"/>
          <c:w val="0.75920180711748064"/>
          <c:h val="0.1087006125708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trends comparison</a:t>
            </a:r>
          </a:p>
        </c:rich>
      </c:tx>
      <c:layout>
        <c:manualLayout>
          <c:xMode val="edge"/>
          <c:yMode val="edge"/>
          <c:x val="0.2998652063900713"/>
          <c:y val="3.121816730184575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Sheet4!$H$1</c:f>
              <c:strCache>
                <c:ptCount val="1"/>
                <c:pt idx="0">
                  <c:v>Microblading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Sheet4!$G$2:$G$5</c:f>
              <c:strCache>
                <c:ptCount val="4"/>
                <c:pt idx="0">
                  <c:v>last 30 days</c:v>
                </c:pt>
                <c:pt idx="1">
                  <c:v>last 60 days</c:v>
                </c:pt>
                <c:pt idx="2">
                  <c:v>last 90 days</c:v>
                </c:pt>
                <c:pt idx="3">
                  <c:v>last 180 days</c:v>
                </c:pt>
              </c:strCache>
            </c:strRef>
          </c:cat>
          <c:val>
            <c:numRef>
              <c:f>Sheet4!$H$2:$H$5</c:f>
              <c:numCache>
                <c:formatCode>General</c:formatCode>
                <c:ptCount val="4"/>
                <c:pt idx="0">
                  <c:v>330</c:v>
                </c:pt>
                <c:pt idx="1">
                  <c:v>530</c:v>
                </c:pt>
                <c:pt idx="2">
                  <c:v>600</c:v>
                </c:pt>
                <c:pt idx="3">
                  <c:v>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13-4997-AA18-8FB90D42DA71}"/>
            </c:ext>
          </c:extLst>
        </c:ser>
        <c:ser>
          <c:idx val="1"/>
          <c:order val="1"/>
          <c:tx>
            <c:strRef>
              <c:f>Sheet4!$I$1</c:f>
              <c:strCache>
                <c:ptCount val="1"/>
                <c:pt idx="0">
                  <c:v>Sunset Eyes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cat>
            <c:strRef>
              <c:f>Sheet4!$G$2:$G$5</c:f>
              <c:strCache>
                <c:ptCount val="4"/>
                <c:pt idx="0">
                  <c:v>last 30 days</c:v>
                </c:pt>
                <c:pt idx="1">
                  <c:v>last 60 days</c:v>
                </c:pt>
                <c:pt idx="2">
                  <c:v>last 90 days</c:v>
                </c:pt>
                <c:pt idx="3">
                  <c:v>last 180 days</c:v>
                </c:pt>
              </c:strCache>
            </c:strRef>
          </c:cat>
          <c:val>
            <c:numRef>
              <c:f>Sheet4!$I$2:$I$5</c:f>
              <c:numCache>
                <c:formatCode>General</c:formatCode>
                <c:ptCount val="4"/>
                <c:pt idx="0">
                  <c:v>70</c:v>
                </c:pt>
                <c:pt idx="1">
                  <c:v>200</c:v>
                </c:pt>
                <c:pt idx="2">
                  <c:v>300</c:v>
                </c:pt>
                <c:pt idx="3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13-4997-AA18-8FB90D42D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472244312"/>
        <c:axId val="472244704"/>
      </c:barChart>
      <c:catAx>
        <c:axId val="47224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244704"/>
        <c:crosses val="autoZero"/>
        <c:auto val="1"/>
        <c:lblAlgn val="ctr"/>
        <c:lblOffset val="100"/>
        <c:noMultiLvlLbl val="0"/>
      </c:catAx>
      <c:valAx>
        <c:axId val="4722447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Social Buzz (in ‘000s)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24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E9F8E7-70DE-42D1-8797-75AED43B30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36231-E16C-439C-9F62-4B0125B70C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78855-C875-460F-88DA-E1A620C915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D592-E9A1-4E5B-98FE-5CA6F86FF9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BD231-1ACD-4591-8CBC-C957FAC3F4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1CF25-0DFD-4502-A748-2EEB48017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4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8D1B2-817F-433D-A0C2-DE25C2DD4A1E}" type="datetimeFigureOut">
              <a:rPr lang="en-US" smtClean="0"/>
              <a:t>11/30/2017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BBCC3-035C-4387-95D3-19CFC8C43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9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EF5D9-8A29-4E10-B671-22183B73EF32}" type="slidenum">
              <a:rPr lang="en-IN" smtClean="0">
                <a:solidFill>
                  <a:prstClr val="black"/>
                </a:solidFill>
              </a:rPr>
              <a:pPr/>
              <a:t>1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0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7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46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774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68"/>
            <a:ext cx="11078817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3438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charteo.com /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6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 userDrawn="1"/>
        </p:nvGrpSpPr>
        <p:grpSpPr>
          <a:xfrm>
            <a:off x="4404778" y="324720"/>
            <a:ext cx="5921126" cy="6533280"/>
            <a:chOff x="2321944" y="0"/>
            <a:chExt cx="6214611" cy="6858000"/>
          </a:xfrm>
        </p:grpSpPr>
        <p:pic>
          <p:nvPicPr>
            <p:cNvPr id="13" name="Grafik 12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1944" y="0"/>
              <a:ext cx="6214611" cy="685800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3056" y="0"/>
              <a:ext cx="6103499" cy="6858000"/>
            </a:xfrm>
            <a:prstGeom prst="rect">
              <a:avLst/>
            </a:prstGeom>
          </p:spPr>
        </p:pic>
      </p:grpSp>
      <p:sp>
        <p:nvSpPr>
          <p:cNvPr id="11" name="Rechteck 10"/>
          <p:cNvSpPr/>
          <p:nvPr userDrawn="1"/>
        </p:nvSpPr>
        <p:spPr bwMode="auto">
          <a:xfrm>
            <a:off x="1" y="2368446"/>
            <a:ext cx="12192000" cy="448955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tx1">
                  <a:alpha val="15000"/>
                </a:schemeClr>
              </a:gs>
            </a:gsLst>
            <a:lin ang="5400000" scaled="0"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ctrTitle"/>
          </p:nvPr>
        </p:nvSpPr>
        <p:spPr>
          <a:xfrm>
            <a:off x="707127" y="2351194"/>
            <a:ext cx="6078731" cy="141605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76607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42" y="238543"/>
            <a:ext cx="11543103" cy="61645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24041" y="854994"/>
            <a:ext cx="11543103" cy="33624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764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"/>
          <p:cNvSpPr txBox="1">
            <a:spLocks/>
          </p:cNvSpPr>
          <p:nvPr userDrawn="1"/>
        </p:nvSpPr>
        <p:spPr>
          <a:xfrm>
            <a:off x="235465" y="6418833"/>
            <a:ext cx="586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8004D2-D520-4FA7-90AC-2FA42E418E7D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180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7156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6120"/>
            <a:ext cx="10369731" cy="34027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807969" y="6492878"/>
            <a:ext cx="576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4D6C6-E9DC-4C53-84A2-C6618C29E345}" type="slidenum">
              <a:rPr lang="en-I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57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613540"/>
            <a:ext cx="12192000" cy="24446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93202" y="6604658"/>
            <a:ext cx="59516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457200"/>
            <a:fld id="{1C2845D7-22DA-3B46-92A8-88FE0EBE9504}" type="slidenum">
              <a:rPr lang="en-US" sz="1000">
                <a:solidFill>
                  <a:srgbClr val="FFFFFF"/>
                </a:solidFill>
              </a:rPr>
              <a:pPr algn="ctr" defTabSz="457200"/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9" name="Title 16"/>
          <p:cNvSpPr>
            <a:spLocks noGrp="1"/>
          </p:cNvSpPr>
          <p:nvPr>
            <p:ph type="title"/>
          </p:nvPr>
        </p:nvSpPr>
        <p:spPr>
          <a:xfrm>
            <a:off x="334183" y="224243"/>
            <a:ext cx="11259357" cy="513911"/>
          </a:xfrm>
          <a:ln>
            <a:noFill/>
          </a:ln>
        </p:spPr>
        <p:txBody>
          <a:bodyPr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4"/>
          </p:nvPr>
        </p:nvSpPr>
        <p:spPr>
          <a:xfrm>
            <a:off x="514351" y="1465031"/>
            <a:ext cx="10972800" cy="4652089"/>
          </a:xfrm>
        </p:spPr>
        <p:txBody>
          <a:bodyPr/>
          <a:lstStyle>
            <a:lvl1pPr marL="0" indent="0">
              <a:buNone/>
              <a:defRPr sz="2200"/>
            </a:lvl1pPr>
            <a:lvl2pPr marL="284163" indent="-284163">
              <a:buFont typeface="Arial"/>
              <a:buChar char="•"/>
              <a:defRPr sz="17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1" name="Picture 10" descr="HotwireLogowithR_fullwht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89" y="6665936"/>
            <a:ext cx="836667" cy="130942"/>
          </a:xfrm>
          <a:prstGeom prst="rect">
            <a:avLst/>
          </a:prstGeom>
        </p:spPr>
      </p:pic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334183" y="708840"/>
            <a:ext cx="11259357" cy="4197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5098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vert="horz" wrap="none" lIns="72000" tIns="0" rIns="72000" bIns="0" rtlCol="0" anchor="ctr">
            <a:sp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632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47" y="238544"/>
            <a:ext cx="11543103" cy="616455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24047" y="854994"/>
            <a:ext cx="11543103" cy="33624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22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5839" y="2766559"/>
            <a:ext cx="10294131" cy="3238456"/>
          </a:xfrm>
          <a:noFill/>
        </p:spPr>
        <p:txBody>
          <a:bodyPr tIns="91440" bIns="91440" anchor="t" anchorCtr="0"/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129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be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0364" y="6409358"/>
            <a:ext cx="712304" cy="365125"/>
          </a:xfrm>
        </p:spPr>
        <p:txBody>
          <a:bodyPr/>
          <a:lstStyle/>
          <a:p>
            <a:fld id="{A4A1916C-D2C9-415B-B273-81792AF0231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AutoShape 6" descr="data:image/jpeg;base64,/9j/4AAQSkZJRgABAQAAAQABAAD/2wCEAAkGBxMHBhIUBwgUExMXGB8aFxgYGBweHBsbIB0iHB4bISIiHignHyElICEeITIhJykvLi4xIB8zPjgsNyktLisBCgoKBQUFDgUFDisZExkrKysrKysrKysrKysrKysrKysrKysrKysrKysrKysrKysrKysrKysrKysrKysrKysrK//AABEIALEBHQMBIgACEQEDEQH/xAAbAAEBAQEBAQEBAAAAAAAAAAAABwYFBAIBA//EAEoQAAEDAgQCBAsDCgQEBwAAAAEAAgMEEQUGEiEHMRMiQVEUFTI3VmFxdJOy0jNzgSM1NkJSYpGhscE0cnXRg6LC8AgWJENTgpL/xAAUAQEAAAAAAAAAAAAAAAAAAAAA/8QAFBEBAAAAAAAAAAAAAAAAAAAAAP/aAAwDAQACEQMRAD8AuKIiAiIgIiICIiAiIgIiICIiAiIgIiICIiAiIgIiICIiAiIgIiICIiAiIgIiICIiDmw43DNj0lIxx6ZkYkcLbaXGw3/suksLhvnjrPc4vmK3SAiIgIiICIiAiIgIiICIiAiIgIiICL8JsNyuPiGa6HDXWrscpo3fsmVmr+F7oOyiyTuJmEtO+YIv+b6V9RcSMKldZuYYfxJH9QEGrRc2gzBSYl+b8Xp5f8krHf0K6SAiIgIiICIiAiIgIiICIiDC4b546z3OL5it0sLhvnjrPc4vmK3SAiIgIiICIiAiIgIiICIiAiLA554jtwaq8Ey9TGrr3bCNoLmsP79u0c9I7OZCDW45jlPgFCZcYrGxRjtdzPqAG7j6gCVPHcQcQzZIWcP8BPR3saqfZg7CQOW3Pm4/urn8OsptzzCMSznVvqnl7gyF20TNLrchzG3kiw77qwxRNhjDYWBrQLAAWAHcAgmTOGFVjT9WdM3TzX/9qLqRj+x/Bo/FdvDeFOE4f5OCtkPfI5z7/gTb+AW1RBw4sm4fE20eAUwH3TP9l8z5Lw6cflcv0x/4Tf8AZd5EGHxDhLhNa64wnond8b3tt7BfT/Jch/DWtwU6sn5znjA5RT9dnf7B/wDkqnogjGGcVq7CKmePNOC9OynkMc09OD1SO0i1je37v9lTMs5so80U+rBa9slvKbye32tO49vJZThkNWa8eDhceFn/AKl/TNPCunxCq8Iy5MaCsabtfFswu9bRyvvu23M3BQUJFL8vcQZ8DxRtDxGgEMp2jqRtFKOVyeQ/zCw7w1U9p1Nu03CD9REQEREBERBiMXzLX0tfNHS4DK8NMgjkERLTszozfXuLmTVt2D8ds3yd1IsyYF0ud5ZYctHS57dcr2R1IlsBe0Zs6Ow7Wu37lXRy2CDDYb546z3OL5it0sLhvnjrPc4vmK3SAubjmOQ4FA1+IGTS46RojfIb2vyY0ke1dJZDiXUilweMilrJXa7NbSvkYb6TvIWAkMHsO9tkHZwLMUGPF/i4ydS2rXFJH5V7W1tbfkeXJdZYLhXG8R1Dqyvq5Hu0EsnZM1kY61mxmYBz+3U71N2C3qAiIgIiICIiAiKY5/zZPi2LjCslPvUP+3mHKFnaLjke93ZcAdY7B+Z0zpUYxjJwzIXWnO09QD1YRydY947XdnIXdy0WSsjQZQw53Rflah4JlncOs4ncgdzb9n8ble3JWUoMn4O2HD2XdzkkI60ju8+ruHYu7N9k72FBguBnm8i+8l+cqgKf8DPN5F95L85VAQEREBERAREQTnhj+lmO+9/UqMpzwx/SzHfe/qVGQcnM2XafM+FugxenD2nkf1mO5amnsI/72U2wLHKjhjjTKDNk5koX/wCGqTfqD9l3qGwI/VvfyeVfXIzVl2HNGCSU+Jsu13Jw8pjhye31j+e4OxKDrA6hsV+qUcNMfmy7jbsFzQ7rx/4WTkHs5hgvz28n2Ob2AKroCIiAiIgnebsBLqqeeXDcNjYCHmo0vNS0Cx1gBg/KC23W7vYqGDcKT5pgp3ZpnfUMoGzNkYGU0lNqmqbtadQfqBu4ktBaCG237bVgbBBhsN88dZ7nF8xW6WFw3zx1nucXzFbpAXBzdWGio2FuYYaC7ra5WsIdseqNThv2/gu8slxHk04VG0VAYZJNAApxPK4lp6sTCQA6wJ1HYAFB5ciVD6vMVc9+YIa5vRwBr4iywIM1wWNe7SdxubX/AAW3WB4XUbKSWpHTv6VjIYjE+nEL2RMD+jc4AkPc7U68gNjp7LLfICIiAiIgIizWf83x5NwF00wDpHdWGO+73/7DmT/chBxeJ2cpML6Ohy2NeIVNmsA36Np21nuPO19hYuOw36vD7JseUMJ036Spk608p3L3c7XO+kG9vxPMrj8LsoSUAkr8ynXX1PWcXDeNh5M9RO17chZvZvQkBfE32TvYV9r4m+yd7CgwXAzzeRfeS/OVQFP+Bnm8i+8l+cqgICIiAiIgIiIJzwx/SzHfe/qVGU54Y/pZjvvf1KjICIiDCcWMnnMeDibDLtrab8pC5vlOtvov+Fx3H2le/hpm0Zuy22STaePqTt5WeBzt3O5/xHYtYo/mNh4a8RGV1O21BWnRUgcmSG51fx64/wCIEFgRfjXB7QWG4O4IX6gIiIMJimGYhNmNz8v64Gh41OqJmvicLDUWRaHub28nR77lbsct1JczRD/zlKJ6xjgZG6wX1gYA5rRHFKYx0TLHrAEi+q58resjYIMNhvnjrPc4vmK3SwuG+eOs9zi+YrdICx/EaRkFPSvFTPFUNmJp3QwmY6+jdqa6MeUwtvcCx2G4WwWV4gviZRU5kqZo6gTA0pgj6STpdDgRotZzdBdqvYW7Rsg8XD2oFbiVXJW1VRJVlkQk6WnNOGx3k6MMYd7X6Qk3NytusfkJkjp6mTEzVPqHiMPknhbC0tbr0sjY1xADbuJ3vdy2CAiIgIiIPPiFbHh1DJLWyhkcbS5zj2AC5UmynTOz/md+L5gGiipyRSxvtp6t7vdfbq+UT+0B2NX9M+Vsmf8ANzMIwaUiniIfWSN9R8n16dtt7uI/ZW4zThUMGQaimhf0EIgMYLWudpbaw6rQXO9dhc7oPXgma6PHagswrEWyPDdWncEtvbUAQNTb7ahsu0pplXGIcZxuk8IxtklVE+bS1lLNE3Q5luiaXtGkNsDpJJNgqWgL4m+yd7CvtfE32TvYUGC4GebyL7yX5yqAp/wM83kX3kvzlUBAXMzK+SPApjRGYSBt29A1jpLg8mh/VJ9q6a5GbaTw3LszC6MAgX6VzmssCD1nNIIHrBQY7IOKV1bjtsVxtpj0E+DTBrar2lojZYDkSLqkKT8McToq3HGCky7HHP0Zd00MzpmtHax5dvGT2NN/aqwgIiIJzwx/SzHfe/qVGU54Y/pZjvvf1KjICIp1mZwpcyznG6/Eoo3Bhp/BulMburpcyzGus/UCd7XBCCirlZpwKPMuAzU1aOrI2wPa13Nrh6wbFfzybHNFlamGLueZujGvWbvud7OPa4CwPrXZQZzh9hdVguVooMfqGSSx3aHMJI0A9UEkC5A25crLRoiAiIgxGOwwRV0oqM1iCCaZrJoCIzeTQ0lgcRdmpmku57G923W2HLZTzMfivD8blOK4fUh894do5DG8v069A8kufpYHOAubb9qoUTBHGBEwNaBYACwAHIAdiDD4b546z3OL5it0sLhvnjrPc4vmK3SAslxD6LwWm6RtSakzWpfBnNbL0mh2qxd1Q3Rq1F21lrVxMyvFO6CXxLNVPjeSwQ6bsJaWlx1PaCLEjt5oOXkOd3T1MdfU13Ts0aoqt0TtLTq0vjMbQC124J7222tvr1kMrYmcVzfXOqMIfTPbBTi0tukLS6Y76Xubpve1rHc3vtbXoCIiAsXxSzecr4FpoOtVzno4Gjc3OxfbttcW7yWha2vrGYfRPlrJQyNjS5zjyAAuSpZw/on55zbJjGMRkQsJZRRk7AC4Lrer5if2Qg1fDLKAyll8Co61TKdc773Jcf1b9ob/ADNz2rtZqrG4fl2oknq3wtawkvjALx/lBBBceQv2kLqrk5rEDsuVAxiFz4DGeka0EuLfUBvfusgxOVKIYdmWnGK0tfEZNb4enmikY+Yt67nFo1NlLLnT5PlWVMUpyDVjGcwQyxS1VVExrhHJU1NOTHta4ijJe55G2t24F1VkBfE32TvYV9r4m+yd7CgwXAzzeRfeS/OVQFP+Bnm8i+8l+cqgIC5uYqJ2I4PJHDBBI5wFmztLojYg9YDchdJcPO1G6vyxPHT1LY3EDdztDSAQSwu/VDhdt/Wg4OEivgzPSMrTSimDJrtpBIGA2Zp6QE279P8A9lulPMlU0MWOjwXKNJSu0u/KxVUUjvZpaAbHvVDQEREE54Y/pZjvvf1KjKc8Mf0sx33v6lRkBTDONPHFmlzsYzN4K18kWhnhb4rwhlpOq07Ev5ONuR3VPWFmxOlwnNVf4RSVFTJIY9YZSukDG9EAI9QvcHd1tvKPPmg7+S6WahyrTR4pUdLK1nXeHl+o3JvqPlbW3XbXCyNSChynTRskkcGtsDIwxutqNgWEktsLAAnkAu6gIiICIiCeYpliqOa5qnD6M6n2Ak8OLDoH6ob4O7QOfVDlQhy3UuzG+N+LVfhOOPAYZJIogCHMmY2IF9+kGoAHqNsN3O52VRabtQYbDfPHWe5xfMVulhcN88dZ7nF8xW6QFlc/zuZSQMo6mqbPJLpibTOY1zzpJOpz2kBgAJJ9i1SynEWldUYTG6ChmkfHJrbJDPHC+GzSC/VIQLWJaWnYgoPPkHXDXVUeKTVfhLWxlzKh8T7MOvS6N8bG6mk6gb8i3s7dmp9wmqhiAqpTTVTnksBqKiRsnS21dWNzAG6Gb+TcXcdyqCgIix/ErOAyrgwFINdXMdFPHzJcdtVu4XHtJA7UGY4i18mdMzR4NgshDARJWSN/VaDfR+Gxt+0WjsKp2HUMeGUEcNFEGxxtDWgdgGymv/h/pNOAVktZH/6l1U9sr3eUdLWmxP8Amc4+0lVNAXjxemdWYZIyCsdA5zbCRtrsPeLr2LwY9CKjB5WyYf4SC2xhu0a/3buIA/EoMHgOWjgGcKd+JVcFXLJra2dzpun2YTYN1Pj5Xuer+KpamGUsPgqM0MfheTX0RppHxyvD4SNRjvodZ5J2c03aCLketU9AXxN9k72Ffa+JvsnewoMFwM83kX3kvzlUBT/gZ5vIvvJfnKoCAuLnGQRZbnMjIyLC/SxulZzG5Y0XdbnYLtLy4nFLPQvbh1U2KUjqvczWAb9rbi/8UEu4c0NPHmlhpaxj3NbK8aaGaBxdKQXAucNOhliGN52PqVbWJpqCvps4UbsYxqOoj0TCzI2w2JDLXb0hMnI8h1bHvW2QEREE54Y/pZjvvf1KjKdcLutmfHXDl4aR/AuVFQFOsyZgdgGZKnwOtpYi/Q6TpIal7jZgAJLeoNu63r3VFUm4h1fTZndHV5kY2JgYPBX01Q9mpzQev0RAkLuYa4kepBRst4gcVwKGZ08che2+uMODDvzAduB7V01ycp1QrcuU74Zo3tczZ0UZjYRew0sO7R6l1kBERAREQTvOVOGTTuGT4A9x6tXI+lALrCzyJDc27iL7Khs8kKTZrpqWLNDqinrJX1DZ7uZJDHMyIMY3W+xcx7IQHtJs4kuIIBsqyOSDDYb546z3OL5it0sLhvnjrPc4vmK3SAuLmnLMGaaJkWKGTQ14eAx2m5HK/eB3FdpEHIwDAGYHr8HrKiQODRaWUvDQ29tIOzee9u4dy66LhZvzZTZSw0y4rPY/qRi2t57mj+/IIP65rzHBlXBn1GKSWaNmtHlPd2NaO0n+QuTsFheHmAT5jxs4xmyOz3f4SE3tEzkHW9nL2l3Mi3iy5lqp4hY43Ec7Q6KZv+GpDexHMFwPZ3nm8gcmgA14Cw2CCe8FfzLX/wCoT/0YqGp5wV/Mtf8A6hN/RioaAvPiFIK6ifG+V7A4W1McWuHsI5H1r0IgzeB5NhwTEDLSV1UXOcXPD5nOa9xGkucDzNgN/UFpERAXxN9k72Ffa+JvsnewoMFwM83kX3kvzlUBT/gZ5vIvvJfnKoCAvNiNJ4dROj8Ikj1frRu0uG99j2L0ogyGCZPdguZ3VDKsVDXtIc+cF1QzbZrJL20fu6R7SteiICIiCdcK/wA/477+/wDq5UVTrhX+f8d9/f8A1cqKgLkyZdglxB00jXF7pY5T1jbXG3Q027rdi6yIPDguFR4JhUcFA0iOMaWgm5te/Ne5EQEREBERB4pMJgkqJHvoYy+RobI7QLvaOQcbXIHrXtREGCwmUScZK7SD1aSIG4I31X2uNxvzGy3qlufuHNbmDNLqrBcbbTgxtYRqka46b89I5LiM4WY0wdXOh+LOgtq5uL49S4LEXYriUUI/ecAfwHM/gpDNwnxmcfls5XHcZZl46HgdWUlVrdiFHKe6Rsjm37yLb/ig1OJcU5canMHDrBpKuT/5nNLY2+uzrf8AMW/ivXlbhmfGQrM8VvhtZsQD9nGRysNg63ZsGju7V+0eAY7QU4ZQ4xh0bByayAtA/ANX9/FmYfSCh+E76UFART/xZmH0gofhO+lPFmYfSCh+E76UHxwV/Mtf/qE39GKhqV5fybjeXqeRmG49RBskrpXXjceu61/1eWw2XU8WZh9IKH4TvpQUBFP/ABZmH0gofhO+lPFmYfSCh+E76UFART/xZmH0gofhO+lPFmYfSCh+E76UFAXxN9k72FYLxZmH0gofhO+lfjsKzC5tjmCh+E76UH7wM83kX3kvzlUBSzLmTsby3hbYMLx6iEYJIDo3E3cbnfT3rp+LMw+kFD8J30oKAin/AIszD6QUPwnfSnizMPpBQ/Cd9KCgIp/4szD6QUPwnfSnizMPpBQ/Cd9KCgIp/wCLMw+kFD8J30p4szD6QUPwnfSg/lwr/P8Ajvv7/wCrlRVKsFyZjeC1NS+hx2iDqiUyyXjcbvN726uw35Lq+LMw+kFD8J30oKAin/izMPpBQ/Cd9KeLMw+kFD8J30oKAin/AIszD6QUPwnfSnizMPpBQ/Cd9KCgIuLlanraeieMz1sM0mu7TE0tAZYbEEDe9/5LtICIiAiIgIiICIiAiIgIiICIiAiIgIiICIiAiIgIiICIiAiIgIiICIstxBwXxxh0PR0hke2eLlzEZlZ0vbyLAb+pBqUUqxPA62OukdhlFJ+SrH1EIBs1zWQwhkdyfJeQ9v8AFeIZcqqWojbXUMkzGzTPeTGZQ4yRU7iQ0SN2MglAN9rcigsSIiAiIgIiICIiAiIgIiICIiAiIgIiICIiAiIgIiICIiAiIgIiICIiAiIgIiICIiAiIg//2Q=="/>
          <p:cNvSpPr>
            <a:spLocks noChangeAspect="1" noChangeArrowheads="1"/>
          </p:cNvSpPr>
          <p:nvPr userDrawn="1"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138905"/>
            <a:ext cx="12192000" cy="434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 descr="https://upload.wikimedia.org/wikipedia/en/d/d3/LatentView_Analytics_Logo_201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0677" y="80023"/>
            <a:ext cx="7182295" cy="562168"/>
          </a:xfrm>
          <a:solidFill>
            <a:schemeClr val="bg1"/>
          </a:solidFill>
        </p:spPr>
        <p:txBody>
          <a:bodyPr>
            <a:noAutofit/>
          </a:bodyPr>
          <a:lstStyle>
            <a:lvl1pPr algn="ctr">
              <a:defRPr lang="en-US" sz="2800" b="1" kern="1200" spc="-96" dirty="0">
                <a:ln w="3175">
                  <a:noFill/>
                </a:ln>
                <a:solidFill>
                  <a:srgbClr val="095879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960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7840A-690A-4F35-B726-3CDB406ECA87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6F73-3782-444D-9664-140C161484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949951" y="1350963"/>
            <a:ext cx="1027113" cy="2159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401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rgbClr val="6C316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1715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0795" y="3877276"/>
            <a:ext cx="7169843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rgbClr val="6C316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2473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0083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0796" y="2084173"/>
            <a:ext cx="8962692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1"/>
            <a:ext cx="8964248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4583">
                      <a:srgbClr val="FFFFFF"/>
                    </a:gs>
                    <a:gs pos="8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9530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1644"/>
            <a:ext cx="8964185" cy="1795633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7276"/>
            <a:ext cx="8964185" cy="1793105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367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1644"/>
            <a:ext cx="8964248" cy="359185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1"/>
            <a:ext cx="8964248" cy="1793105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652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952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2" b="6408"/>
          <a:stretch/>
        </p:blipFill>
        <p:spPr>
          <a:xfrm>
            <a:off x="0" y="-6643"/>
            <a:ext cx="12192000" cy="68646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302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4" name="Rectangle 3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625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2" b="6408"/>
          <a:stretch/>
        </p:blipFill>
        <p:spPr>
          <a:xfrm>
            <a:off x="0" y="-6643"/>
            <a:ext cx="12192000" cy="686464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 bwMode="gray">
          <a:xfrm>
            <a:off x="269239" y="2084172"/>
            <a:ext cx="5378549" cy="448276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2" y="2082468"/>
            <a:ext cx="5380106" cy="269136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2" y="4773828"/>
            <a:ext cx="5380106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1885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25"/>
          <a:stretch/>
        </p:blipFill>
        <p:spPr>
          <a:xfrm>
            <a:off x="0" y="-623"/>
            <a:ext cx="12192000" cy="685862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3"/>
            <a:ext cx="717295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8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7" b="2439"/>
          <a:stretch/>
        </p:blipFill>
        <p:spPr>
          <a:xfrm>
            <a:off x="0" y="0"/>
            <a:ext cx="12192000" cy="686578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0" name="Rectangle 9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184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7"/>
          <a:stretch/>
        </p:blipFill>
        <p:spPr>
          <a:xfrm>
            <a:off x="-7159" y="-8094"/>
            <a:ext cx="12192000" cy="686578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3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64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67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7"/>
          <a:stretch/>
        </p:blipFill>
        <p:spPr>
          <a:xfrm>
            <a:off x="0" y="-8094"/>
            <a:ext cx="12192000" cy="686578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0" name="Rectangle 9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788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6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" t="96" r="61" b="14639"/>
          <a:stretch/>
        </p:blipFill>
        <p:spPr>
          <a:xfrm>
            <a:off x="311" y="0"/>
            <a:ext cx="12191689" cy="686578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55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7"/>
          <a:stretch/>
        </p:blipFill>
        <p:spPr>
          <a:xfrm>
            <a:off x="0" y="-8094"/>
            <a:ext cx="12192000" cy="686578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 bwMode="gray">
          <a:xfrm>
            <a:off x="269239" y="2084172"/>
            <a:ext cx="5378549" cy="448276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2" y="2082468"/>
            <a:ext cx="5380106" cy="269136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2" y="4773828"/>
            <a:ext cx="5380106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2049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9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7"/>
          <a:stretch/>
        </p:blipFill>
        <p:spPr>
          <a:xfrm>
            <a:off x="0" y="-8094"/>
            <a:ext cx="12192000" cy="686578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 bwMode="gray">
          <a:xfrm>
            <a:off x="269302" y="2084186"/>
            <a:ext cx="7171399" cy="4482746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084172"/>
            <a:ext cx="7171399" cy="2689656"/>
          </a:xfrm>
          <a:noFill/>
        </p:spPr>
        <p:txBody>
          <a:bodyPr lIns="146304" tIns="91440" rIns="146304" bIns="91440" anchor="t" anchorCtr="0"/>
          <a:lstStyle>
            <a:lvl1pPr>
              <a:defRPr sz="6470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40" y="4772271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1481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7"/>
          <a:stretch/>
        </p:blipFill>
        <p:spPr>
          <a:xfrm>
            <a:off x="0" y="-8094"/>
            <a:ext cx="12192000" cy="686578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 bwMode="gray">
          <a:xfrm>
            <a:off x="269239" y="2084172"/>
            <a:ext cx="7171399" cy="2689656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2"/>
            <a:ext cx="7172955" cy="2689656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269239" y="4773827"/>
            <a:ext cx="5380106" cy="179310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773827"/>
            <a:ext cx="5380106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759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14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25"/>
          <a:stretch/>
        </p:blipFill>
        <p:spPr>
          <a:xfrm>
            <a:off x="0" y="-623"/>
            <a:ext cx="12192000" cy="685862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 bwMode="gray">
          <a:xfrm>
            <a:off x="269239" y="2084172"/>
            <a:ext cx="7171399" cy="2689656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2"/>
            <a:ext cx="7172955" cy="2689656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269239" y="4773827"/>
            <a:ext cx="5380106" cy="179310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773827"/>
            <a:ext cx="5380106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824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7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25"/>
          <a:stretch/>
        </p:blipFill>
        <p:spPr>
          <a:xfrm>
            <a:off x="0" y="-623"/>
            <a:ext cx="12192000" cy="685862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 bwMode="gray">
          <a:xfrm>
            <a:off x="269239" y="2084172"/>
            <a:ext cx="5378549" cy="4482760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2" y="2082468"/>
            <a:ext cx="5380106" cy="269136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2" y="4773828"/>
            <a:ext cx="5380106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055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" t="96" r="61" b="14639"/>
          <a:stretch/>
        </p:blipFill>
        <p:spPr>
          <a:xfrm>
            <a:off x="311" y="0"/>
            <a:ext cx="12191689" cy="686578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 bwMode="gray">
          <a:xfrm>
            <a:off x="269239" y="2084172"/>
            <a:ext cx="7171399" cy="2689656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2"/>
            <a:ext cx="7172955" cy="2689656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269239" y="4773827"/>
            <a:ext cx="5380106" cy="179310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773827"/>
            <a:ext cx="5380106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942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8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7"/>
          <a:stretch/>
        </p:blipFill>
        <p:spPr>
          <a:xfrm>
            <a:off x="-7159" y="-8094"/>
            <a:ext cx="12192000" cy="686578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 bwMode="gray">
          <a:xfrm>
            <a:off x="269239" y="2084172"/>
            <a:ext cx="7171399" cy="2689656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2"/>
            <a:ext cx="7172955" cy="2689655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4" name="Rectangle 13"/>
          <p:cNvSpPr/>
          <p:nvPr/>
        </p:nvSpPr>
        <p:spPr bwMode="gray">
          <a:xfrm>
            <a:off x="269239" y="4773827"/>
            <a:ext cx="5380106" cy="179310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769656"/>
            <a:ext cx="5380106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20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9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7"/>
          <a:stretch/>
        </p:blipFill>
        <p:spPr>
          <a:xfrm>
            <a:off x="-7159" y="-8094"/>
            <a:ext cx="12192000" cy="686578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7620" y="287955"/>
            <a:ext cx="1792849" cy="1791401"/>
            <a:chOff x="272986" y="293687"/>
            <a:chExt cx="1828799" cy="1827063"/>
          </a:xfrm>
        </p:grpSpPr>
        <p:sp>
          <p:nvSpPr>
            <p:cNvPr id="14" name="Rectangle 13"/>
            <p:cNvSpPr/>
            <p:nvPr/>
          </p:nvSpPr>
          <p:spPr bwMode="auto">
            <a:xfrm>
              <a:off x="272986" y="293687"/>
              <a:ext cx="1828799" cy="182706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99" y="510135"/>
              <a:ext cx="1527772" cy="1394165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 bwMode="gray">
          <a:xfrm>
            <a:off x="269302" y="2084186"/>
            <a:ext cx="7171399" cy="4482746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084172"/>
            <a:ext cx="7171399" cy="2689656"/>
          </a:xfrm>
          <a:noFill/>
        </p:spPr>
        <p:txBody>
          <a:bodyPr lIns="146304" tIns="91440" rIns="146304" bIns="91440" anchor="t" anchorCtr="0"/>
          <a:lstStyle>
            <a:lvl1pPr>
              <a:defRPr sz="6470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40" y="4772271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3087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9169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370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2084171"/>
            <a:ext cx="12192000" cy="27643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1"/>
            <a:ext cx="11653523" cy="2764369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299203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2084171"/>
            <a:ext cx="12192000" cy="276437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1"/>
            <a:ext cx="11653523" cy="2764369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66161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2188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396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3140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1995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84689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03337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51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7364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1800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458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90191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0544" y="98444"/>
            <a:ext cx="4905299" cy="430887"/>
          </a:xfrm>
        </p:spPr>
        <p:txBody>
          <a:bodyPr rIns="72000"/>
          <a:lstStyle>
            <a:lvl1pPr>
              <a:defRPr sz="2800">
                <a:latin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1661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2363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763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212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13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0435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23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5"/>
            <a:ext cx="10363200" cy="2387600"/>
          </a:xfrm>
        </p:spPr>
        <p:txBody>
          <a:bodyPr anchor="b"/>
          <a:lstStyle>
            <a:lvl1pPr algn="ctr">
              <a:defRPr sz="50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028"/>
            </a:lvl1pPr>
            <a:lvl2pPr marL="386440" indent="0" algn="ctr">
              <a:buNone/>
              <a:defRPr sz="1691"/>
            </a:lvl2pPr>
            <a:lvl3pPr marL="772880" indent="0" algn="ctr">
              <a:buNone/>
              <a:defRPr sz="1522"/>
            </a:lvl3pPr>
            <a:lvl4pPr marL="1159320" indent="0" algn="ctr">
              <a:buNone/>
              <a:defRPr sz="1352"/>
            </a:lvl4pPr>
            <a:lvl5pPr marL="1545760" indent="0" algn="ctr">
              <a:buNone/>
              <a:defRPr sz="1352"/>
            </a:lvl5pPr>
            <a:lvl6pPr marL="1932201" indent="0" algn="ctr">
              <a:buNone/>
              <a:defRPr sz="1352"/>
            </a:lvl6pPr>
            <a:lvl7pPr marL="2318641" indent="0" algn="ctr">
              <a:buNone/>
              <a:defRPr sz="1352"/>
            </a:lvl7pPr>
            <a:lvl8pPr marL="2705081" indent="0" algn="ctr">
              <a:buNone/>
              <a:defRPr sz="1352"/>
            </a:lvl8pPr>
            <a:lvl9pPr marL="3091521" indent="0" algn="ctr">
              <a:buNone/>
              <a:defRPr sz="13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672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56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50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028">
                <a:solidFill>
                  <a:schemeClr val="tx1"/>
                </a:solidFill>
              </a:defRPr>
            </a:lvl1pPr>
            <a:lvl2pPr marL="386440" indent="0">
              <a:buNone/>
              <a:defRPr sz="1691">
                <a:solidFill>
                  <a:schemeClr val="tx1">
                    <a:tint val="75000"/>
                  </a:schemeClr>
                </a:solidFill>
              </a:defRPr>
            </a:lvl2pPr>
            <a:lvl3pPr marL="772880" indent="0">
              <a:buNone/>
              <a:defRPr sz="1522">
                <a:solidFill>
                  <a:schemeClr val="tx1">
                    <a:tint val="75000"/>
                  </a:schemeClr>
                </a:solidFill>
              </a:defRPr>
            </a:lvl3pPr>
            <a:lvl4pPr marL="1159320" indent="0">
              <a:buNone/>
              <a:defRPr sz="1352">
                <a:solidFill>
                  <a:schemeClr val="tx1">
                    <a:tint val="75000"/>
                  </a:schemeClr>
                </a:solidFill>
              </a:defRPr>
            </a:lvl4pPr>
            <a:lvl5pPr marL="1545760" indent="0">
              <a:buNone/>
              <a:defRPr sz="1352">
                <a:solidFill>
                  <a:schemeClr val="tx1">
                    <a:tint val="75000"/>
                  </a:schemeClr>
                </a:solidFill>
              </a:defRPr>
            </a:lvl5pPr>
            <a:lvl6pPr marL="1932201" indent="0">
              <a:buNone/>
              <a:defRPr sz="1352">
                <a:solidFill>
                  <a:schemeClr val="tx1">
                    <a:tint val="75000"/>
                  </a:schemeClr>
                </a:solidFill>
              </a:defRPr>
            </a:lvl6pPr>
            <a:lvl7pPr marL="2318641" indent="0">
              <a:buNone/>
              <a:defRPr sz="1352">
                <a:solidFill>
                  <a:schemeClr val="tx1">
                    <a:tint val="75000"/>
                  </a:schemeClr>
                </a:solidFill>
              </a:defRPr>
            </a:lvl7pPr>
            <a:lvl8pPr marL="2705081" indent="0">
              <a:buNone/>
              <a:defRPr sz="1352">
                <a:solidFill>
                  <a:schemeClr val="tx1">
                    <a:tint val="75000"/>
                  </a:schemeClr>
                </a:solidFill>
              </a:defRPr>
            </a:lvl8pPr>
            <a:lvl9pPr marL="3091521" indent="0">
              <a:buNone/>
              <a:defRPr sz="13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850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9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17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5"/>
            <a:ext cx="5157787" cy="823912"/>
          </a:xfrm>
        </p:spPr>
        <p:txBody>
          <a:bodyPr anchor="b"/>
          <a:lstStyle>
            <a:lvl1pPr marL="0" indent="0">
              <a:buNone/>
              <a:defRPr sz="2028" b="1"/>
            </a:lvl1pPr>
            <a:lvl2pPr marL="386440" indent="0">
              <a:buNone/>
              <a:defRPr sz="1691" b="1"/>
            </a:lvl2pPr>
            <a:lvl3pPr marL="772880" indent="0">
              <a:buNone/>
              <a:defRPr sz="1522" b="1"/>
            </a:lvl3pPr>
            <a:lvl4pPr marL="1159320" indent="0">
              <a:buNone/>
              <a:defRPr sz="1352" b="1"/>
            </a:lvl4pPr>
            <a:lvl5pPr marL="1545760" indent="0">
              <a:buNone/>
              <a:defRPr sz="1352" b="1"/>
            </a:lvl5pPr>
            <a:lvl6pPr marL="1932201" indent="0">
              <a:buNone/>
              <a:defRPr sz="1352" b="1"/>
            </a:lvl6pPr>
            <a:lvl7pPr marL="2318641" indent="0">
              <a:buNone/>
              <a:defRPr sz="1352" b="1"/>
            </a:lvl7pPr>
            <a:lvl8pPr marL="2705081" indent="0">
              <a:buNone/>
              <a:defRPr sz="1352" b="1"/>
            </a:lvl8pPr>
            <a:lvl9pPr marL="3091521" indent="0">
              <a:buNone/>
              <a:defRPr sz="13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7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5"/>
            <a:ext cx="5183188" cy="823912"/>
          </a:xfrm>
        </p:spPr>
        <p:txBody>
          <a:bodyPr anchor="b"/>
          <a:lstStyle>
            <a:lvl1pPr marL="0" indent="0">
              <a:buNone/>
              <a:defRPr sz="2028" b="1"/>
            </a:lvl1pPr>
            <a:lvl2pPr marL="386440" indent="0">
              <a:buNone/>
              <a:defRPr sz="1691" b="1"/>
            </a:lvl2pPr>
            <a:lvl3pPr marL="772880" indent="0">
              <a:buNone/>
              <a:defRPr sz="1522" b="1"/>
            </a:lvl3pPr>
            <a:lvl4pPr marL="1159320" indent="0">
              <a:buNone/>
              <a:defRPr sz="1352" b="1"/>
            </a:lvl4pPr>
            <a:lvl5pPr marL="1545760" indent="0">
              <a:buNone/>
              <a:defRPr sz="1352" b="1"/>
            </a:lvl5pPr>
            <a:lvl6pPr marL="1932201" indent="0">
              <a:buNone/>
              <a:defRPr sz="1352" b="1"/>
            </a:lvl6pPr>
            <a:lvl7pPr marL="2318641" indent="0">
              <a:buNone/>
              <a:defRPr sz="1352" b="1"/>
            </a:lvl7pPr>
            <a:lvl8pPr marL="2705081" indent="0">
              <a:buNone/>
              <a:defRPr sz="1352" b="1"/>
            </a:lvl8pPr>
            <a:lvl9pPr marL="3091521" indent="0">
              <a:buNone/>
              <a:defRPr sz="13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965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481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008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2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2705"/>
            </a:lvl1pPr>
            <a:lvl2pPr>
              <a:defRPr sz="2367"/>
            </a:lvl2pPr>
            <a:lvl3pPr>
              <a:defRPr sz="2028"/>
            </a:lvl3pPr>
            <a:lvl4pPr>
              <a:defRPr sz="1691"/>
            </a:lvl4pPr>
            <a:lvl5pPr>
              <a:defRPr sz="1691"/>
            </a:lvl5pPr>
            <a:lvl6pPr>
              <a:defRPr sz="1691"/>
            </a:lvl6pPr>
            <a:lvl7pPr>
              <a:defRPr sz="1691"/>
            </a:lvl7pPr>
            <a:lvl8pPr>
              <a:defRPr sz="1691"/>
            </a:lvl8pPr>
            <a:lvl9pPr>
              <a:defRPr sz="169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352"/>
            </a:lvl1pPr>
            <a:lvl2pPr marL="386440" indent="0">
              <a:buNone/>
              <a:defRPr sz="1183"/>
            </a:lvl2pPr>
            <a:lvl3pPr marL="772880" indent="0">
              <a:buNone/>
              <a:defRPr sz="1014"/>
            </a:lvl3pPr>
            <a:lvl4pPr marL="1159320" indent="0">
              <a:buNone/>
              <a:defRPr sz="845"/>
            </a:lvl4pPr>
            <a:lvl5pPr marL="1545760" indent="0">
              <a:buNone/>
              <a:defRPr sz="845"/>
            </a:lvl5pPr>
            <a:lvl6pPr marL="1932201" indent="0">
              <a:buNone/>
              <a:defRPr sz="845"/>
            </a:lvl6pPr>
            <a:lvl7pPr marL="2318641" indent="0">
              <a:buNone/>
              <a:defRPr sz="845"/>
            </a:lvl7pPr>
            <a:lvl8pPr marL="2705081" indent="0">
              <a:buNone/>
              <a:defRPr sz="845"/>
            </a:lvl8pPr>
            <a:lvl9pPr marL="3091521" indent="0">
              <a:buNone/>
              <a:defRPr sz="8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132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2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 anchor="t"/>
          <a:lstStyle>
            <a:lvl1pPr marL="0" indent="0">
              <a:buNone/>
              <a:defRPr sz="2705"/>
            </a:lvl1pPr>
            <a:lvl2pPr marL="386440" indent="0">
              <a:buNone/>
              <a:defRPr sz="2367"/>
            </a:lvl2pPr>
            <a:lvl3pPr marL="772880" indent="0">
              <a:buNone/>
              <a:defRPr sz="2028"/>
            </a:lvl3pPr>
            <a:lvl4pPr marL="1159320" indent="0">
              <a:buNone/>
              <a:defRPr sz="1691"/>
            </a:lvl4pPr>
            <a:lvl5pPr marL="1545760" indent="0">
              <a:buNone/>
              <a:defRPr sz="1691"/>
            </a:lvl5pPr>
            <a:lvl6pPr marL="1932201" indent="0">
              <a:buNone/>
              <a:defRPr sz="1691"/>
            </a:lvl6pPr>
            <a:lvl7pPr marL="2318641" indent="0">
              <a:buNone/>
              <a:defRPr sz="1691"/>
            </a:lvl7pPr>
            <a:lvl8pPr marL="2705081" indent="0">
              <a:buNone/>
              <a:defRPr sz="1691"/>
            </a:lvl8pPr>
            <a:lvl9pPr marL="3091521" indent="0">
              <a:buNone/>
              <a:defRPr sz="169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352"/>
            </a:lvl1pPr>
            <a:lvl2pPr marL="386440" indent="0">
              <a:buNone/>
              <a:defRPr sz="1183"/>
            </a:lvl2pPr>
            <a:lvl3pPr marL="772880" indent="0">
              <a:buNone/>
              <a:defRPr sz="1014"/>
            </a:lvl3pPr>
            <a:lvl4pPr marL="1159320" indent="0">
              <a:buNone/>
              <a:defRPr sz="845"/>
            </a:lvl4pPr>
            <a:lvl5pPr marL="1545760" indent="0">
              <a:buNone/>
              <a:defRPr sz="845"/>
            </a:lvl5pPr>
            <a:lvl6pPr marL="1932201" indent="0">
              <a:buNone/>
              <a:defRPr sz="845"/>
            </a:lvl6pPr>
            <a:lvl7pPr marL="2318641" indent="0">
              <a:buNone/>
              <a:defRPr sz="845"/>
            </a:lvl7pPr>
            <a:lvl8pPr marL="2705081" indent="0">
              <a:buNone/>
              <a:defRPr sz="845"/>
            </a:lvl8pPr>
            <a:lvl9pPr marL="3091521" indent="0">
              <a:buNone/>
              <a:defRPr sz="84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367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387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199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4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4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5D5F-010D-469B-B594-4C83942938A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30-11-2017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6F73-3782-444D-9664-140C1614846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949954" y="1350963"/>
            <a:ext cx="1027113" cy="215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b="5985"/>
          <a:stretch/>
        </p:blipFill>
        <p:spPr>
          <a:xfrm>
            <a:off x="4" y="8"/>
            <a:ext cx="12192000" cy="685096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7439025" cy="6858000"/>
          </a:xfrm>
          <a:prstGeom prst="rect">
            <a:avLst/>
          </a:prstGeom>
          <a:blipFill dpi="0" rotWithShape="1">
            <a:blip r:embed="rId3">
              <a:alphaModFix amt="94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78" y="261444"/>
            <a:ext cx="2807288" cy="19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08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4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image" Target="../media/image7.jpg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133475"/>
            <a:ext cx="12192000" cy="365760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algn="ctr" defTabSz="1239922"/>
            <a:endParaRPr lang="en-IN" sz="1568" dirty="0">
              <a:solidFill>
                <a:srgbClr val="43434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 descr="https://upload.wikimedia.org/wikipedia/en/d/d3/LatentView_Analytics_Logo_2010.JPG"/>
          <p:cNvPicPr>
            <a:picLocks noChangeAspect="1" noChangeArrowheads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544" y="100911"/>
            <a:ext cx="4905299" cy="43088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72000" tIns="0" rIns="7200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077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50" r:id="rId21"/>
    <p:sldLayoutId id="2147483763" r:id="rId22"/>
    <p:sldLayoutId id="2147483765" r:id="rId2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rgbClr val="095879"/>
          </a:solidFill>
          <a:latin typeface="Segoe UI Semibold" panose="020B07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4468"/>
            <a:ext cx="11078817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529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0" r="16811" b="14687"/>
          <a:stretch/>
        </p:blipFill>
        <p:spPr>
          <a:xfrm>
            <a:off x="10941854" y="0"/>
            <a:ext cx="1245948" cy="901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80" b="12553"/>
          <a:stretch/>
        </p:blipFill>
        <p:spPr>
          <a:xfrm>
            <a:off x="0" y="6746206"/>
            <a:ext cx="12192000" cy="11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3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3E09A-D862-48F0-B6A4-D372F97514E3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512BF-5438-4C30-840A-5E74DB6BA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5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4" r:id="rId12"/>
  </p:sldLayoutIdLst>
  <p:txStyles>
    <p:titleStyle>
      <a:lvl1pPr algn="l" defTabSz="772880" rtl="0" eaLnBrk="1" latinLnBrk="0" hangingPunct="1">
        <a:lnSpc>
          <a:spcPct val="90000"/>
        </a:lnSpc>
        <a:spcBef>
          <a:spcPct val="0"/>
        </a:spcBef>
        <a:buNone/>
        <a:defRPr sz="37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3220" indent="-193220" algn="l" defTabSz="772880" rtl="0" eaLnBrk="1" latinLnBrk="0" hangingPunct="1">
        <a:lnSpc>
          <a:spcPct val="90000"/>
        </a:lnSpc>
        <a:spcBef>
          <a:spcPts val="845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1pPr>
      <a:lvl2pPr marL="579660" indent="-193220" algn="l" defTabSz="772880" rtl="0" eaLnBrk="1" latinLnBrk="0" hangingPunct="1">
        <a:lnSpc>
          <a:spcPct val="90000"/>
        </a:lnSpc>
        <a:spcBef>
          <a:spcPts val="423"/>
        </a:spcBef>
        <a:buFont typeface="Arial" panose="020B0604020202020204" pitchFamily="34" charset="0"/>
        <a:buChar char="•"/>
        <a:defRPr sz="2028" kern="1200">
          <a:solidFill>
            <a:schemeClr val="tx1"/>
          </a:solidFill>
          <a:latin typeface="+mn-lt"/>
          <a:ea typeface="+mn-ea"/>
          <a:cs typeface="+mn-cs"/>
        </a:defRPr>
      </a:lvl2pPr>
      <a:lvl3pPr marL="966101" indent="-193220" algn="l" defTabSz="772880" rtl="0" eaLnBrk="1" latinLnBrk="0" hangingPunct="1">
        <a:lnSpc>
          <a:spcPct val="90000"/>
        </a:lnSpc>
        <a:spcBef>
          <a:spcPts val="423"/>
        </a:spcBef>
        <a:buFont typeface="Arial" panose="020B0604020202020204" pitchFamily="34" charset="0"/>
        <a:buChar char="•"/>
        <a:defRPr sz="1691" kern="1200">
          <a:solidFill>
            <a:schemeClr val="tx1"/>
          </a:solidFill>
          <a:latin typeface="+mn-lt"/>
          <a:ea typeface="+mn-ea"/>
          <a:cs typeface="+mn-cs"/>
        </a:defRPr>
      </a:lvl3pPr>
      <a:lvl4pPr marL="1352541" indent="-193220" algn="l" defTabSz="772880" rtl="0" eaLnBrk="1" latinLnBrk="0" hangingPunct="1">
        <a:lnSpc>
          <a:spcPct val="90000"/>
        </a:lnSpc>
        <a:spcBef>
          <a:spcPts val="423"/>
        </a:spcBef>
        <a:buFont typeface="Arial" panose="020B0604020202020204" pitchFamily="34" charset="0"/>
        <a:buChar char="•"/>
        <a:defRPr sz="1522" kern="1200">
          <a:solidFill>
            <a:schemeClr val="tx1"/>
          </a:solidFill>
          <a:latin typeface="+mn-lt"/>
          <a:ea typeface="+mn-ea"/>
          <a:cs typeface="+mn-cs"/>
        </a:defRPr>
      </a:lvl4pPr>
      <a:lvl5pPr marL="1738981" indent="-193220" algn="l" defTabSz="772880" rtl="0" eaLnBrk="1" latinLnBrk="0" hangingPunct="1">
        <a:lnSpc>
          <a:spcPct val="90000"/>
        </a:lnSpc>
        <a:spcBef>
          <a:spcPts val="423"/>
        </a:spcBef>
        <a:buFont typeface="Arial" panose="020B0604020202020204" pitchFamily="34" charset="0"/>
        <a:buChar char="•"/>
        <a:defRPr sz="1522" kern="1200">
          <a:solidFill>
            <a:schemeClr val="tx1"/>
          </a:solidFill>
          <a:latin typeface="+mn-lt"/>
          <a:ea typeface="+mn-ea"/>
          <a:cs typeface="+mn-cs"/>
        </a:defRPr>
      </a:lvl5pPr>
      <a:lvl6pPr marL="2125421" indent="-193220" algn="l" defTabSz="772880" rtl="0" eaLnBrk="1" latinLnBrk="0" hangingPunct="1">
        <a:lnSpc>
          <a:spcPct val="90000"/>
        </a:lnSpc>
        <a:spcBef>
          <a:spcPts val="423"/>
        </a:spcBef>
        <a:buFont typeface="Arial" panose="020B0604020202020204" pitchFamily="34" charset="0"/>
        <a:buChar char="•"/>
        <a:defRPr sz="1522" kern="1200">
          <a:solidFill>
            <a:schemeClr val="tx1"/>
          </a:solidFill>
          <a:latin typeface="+mn-lt"/>
          <a:ea typeface="+mn-ea"/>
          <a:cs typeface="+mn-cs"/>
        </a:defRPr>
      </a:lvl6pPr>
      <a:lvl7pPr marL="2511861" indent="-193220" algn="l" defTabSz="772880" rtl="0" eaLnBrk="1" latinLnBrk="0" hangingPunct="1">
        <a:lnSpc>
          <a:spcPct val="90000"/>
        </a:lnSpc>
        <a:spcBef>
          <a:spcPts val="423"/>
        </a:spcBef>
        <a:buFont typeface="Arial" panose="020B0604020202020204" pitchFamily="34" charset="0"/>
        <a:buChar char="•"/>
        <a:defRPr sz="1522" kern="1200">
          <a:solidFill>
            <a:schemeClr val="tx1"/>
          </a:solidFill>
          <a:latin typeface="+mn-lt"/>
          <a:ea typeface="+mn-ea"/>
          <a:cs typeface="+mn-cs"/>
        </a:defRPr>
      </a:lvl7pPr>
      <a:lvl8pPr marL="2898301" indent="-193220" algn="l" defTabSz="772880" rtl="0" eaLnBrk="1" latinLnBrk="0" hangingPunct="1">
        <a:lnSpc>
          <a:spcPct val="90000"/>
        </a:lnSpc>
        <a:spcBef>
          <a:spcPts val="423"/>
        </a:spcBef>
        <a:buFont typeface="Arial" panose="020B0604020202020204" pitchFamily="34" charset="0"/>
        <a:buChar char="•"/>
        <a:defRPr sz="1522" kern="1200">
          <a:solidFill>
            <a:schemeClr val="tx1"/>
          </a:solidFill>
          <a:latin typeface="+mn-lt"/>
          <a:ea typeface="+mn-ea"/>
          <a:cs typeface="+mn-cs"/>
        </a:defRPr>
      </a:lvl8pPr>
      <a:lvl9pPr marL="3284741" indent="-193220" algn="l" defTabSz="772880" rtl="0" eaLnBrk="1" latinLnBrk="0" hangingPunct="1">
        <a:lnSpc>
          <a:spcPct val="90000"/>
        </a:lnSpc>
        <a:spcBef>
          <a:spcPts val="423"/>
        </a:spcBef>
        <a:buFont typeface="Arial" panose="020B0604020202020204" pitchFamily="34" charset="0"/>
        <a:buChar char="•"/>
        <a:defRPr sz="15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2880" rtl="0" eaLnBrk="1" latinLnBrk="0" hangingPunct="1">
        <a:defRPr sz="1522" kern="1200">
          <a:solidFill>
            <a:schemeClr val="tx1"/>
          </a:solidFill>
          <a:latin typeface="+mn-lt"/>
          <a:ea typeface="+mn-ea"/>
          <a:cs typeface="+mn-cs"/>
        </a:defRPr>
      </a:lvl1pPr>
      <a:lvl2pPr marL="386440" algn="l" defTabSz="772880" rtl="0" eaLnBrk="1" latinLnBrk="0" hangingPunct="1">
        <a:defRPr sz="1522" kern="1200">
          <a:solidFill>
            <a:schemeClr val="tx1"/>
          </a:solidFill>
          <a:latin typeface="+mn-lt"/>
          <a:ea typeface="+mn-ea"/>
          <a:cs typeface="+mn-cs"/>
        </a:defRPr>
      </a:lvl2pPr>
      <a:lvl3pPr marL="772880" algn="l" defTabSz="772880" rtl="0" eaLnBrk="1" latinLnBrk="0" hangingPunct="1">
        <a:defRPr sz="1522" kern="1200">
          <a:solidFill>
            <a:schemeClr val="tx1"/>
          </a:solidFill>
          <a:latin typeface="+mn-lt"/>
          <a:ea typeface="+mn-ea"/>
          <a:cs typeface="+mn-cs"/>
        </a:defRPr>
      </a:lvl3pPr>
      <a:lvl4pPr marL="1159320" algn="l" defTabSz="772880" rtl="0" eaLnBrk="1" latinLnBrk="0" hangingPunct="1">
        <a:defRPr sz="1522" kern="1200">
          <a:solidFill>
            <a:schemeClr val="tx1"/>
          </a:solidFill>
          <a:latin typeface="+mn-lt"/>
          <a:ea typeface="+mn-ea"/>
          <a:cs typeface="+mn-cs"/>
        </a:defRPr>
      </a:lvl4pPr>
      <a:lvl5pPr marL="1545760" algn="l" defTabSz="772880" rtl="0" eaLnBrk="1" latinLnBrk="0" hangingPunct="1">
        <a:defRPr sz="1522" kern="1200">
          <a:solidFill>
            <a:schemeClr val="tx1"/>
          </a:solidFill>
          <a:latin typeface="+mn-lt"/>
          <a:ea typeface="+mn-ea"/>
          <a:cs typeface="+mn-cs"/>
        </a:defRPr>
      </a:lvl5pPr>
      <a:lvl6pPr marL="1932201" algn="l" defTabSz="772880" rtl="0" eaLnBrk="1" latinLnBrk="0" hangingPunct="1">
        <a:defRPr sz="1522" kern="1200">
          <a:solidFill>
            <a:schemeClr val="tx1"/>
          </a:solidFill>
          <a:latin typeface="+mn-lt"/>
          <a:ea typeface="+mn-ea"/>
          <a:cs typeface="+mn-cs"/>
        </a:defRPr>
      </a:lvl6pPr>
      <a:lvl7pPr marL="2318641" algn="l" defTabSz="772880" rtl="0" eaLnBrk="1" latinLnBrk="0" hangingPunct="1">
        <a:defRPr sz="1522" kern="1200">
          <a:solidFill>
            <a:schemeClr val="tx1"/>
          </a:solidFill>
          <a:latin typeface="+mn-lt"/>
          <a:ea typeface="+mn-ea"/>
          <a:cs typeface="+mn-cs"/>
        </a:defRPr>
      </a:lvl7pPr>
      <a:lvl8pPr marL="2705081" algn="l" defTabSz="772880" rtl="0" eaLnBrk="1" latinLnBrk="0" hangingPunct="1">
        <a:defRPr sz="1522" kern="1200">
          <a:solidFill>
            <a:schemeClr val="tx1"/>
          </a:solidFill>
          <a:latin typeface="+mn-lt"/>
          <a:ea typeface="+mn-ea"/>
          <a:cs typeface="+mn-cs"/>
        </a:defRPr>
      </a:lvl8pPr>
      <a:lvl9pPr marL="3091521" algn="l" defTabSz="772880" rtl="0" eaLnBrk="1" latinLnBrk="0" hangingPunct="1">
        <a:defRPr sz="15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6.png"/><Relationship Id="rId7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2.jpg"/><Relationship Id="rId3" Type="http://schemas.openxmlformats.org/officeDocument/2006/relationships/image" Target="../media/image83.png"/><Relationship Id="rId7" Type="http://schemas.openxmlformats.org/officeDocument/2006/relationships/image" Target="../media/image87.jpeg"/><Relationship Id="rId12" Type="http://schemas.openxmlformats.org/officeDocument/2006/relationships/image" Target="../media/image91.png"/><Relationship Id="rId2" Type="http://schemas.openxmlformats.org/officeDocument/2006/relationships/image" Target="../media/image82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4.jpeg"/><Relationship Id="rId10" Type="http://schemas.openxmlformats.org/officeDocument/2006/relationships/image" Target="../media/image77.png"/><Relationship Id="rId4" Type="http://schemas.openxmlformats.org/officeDocument/2006/relationships/image" Target="../media/image84.png"/><Relationship Id="rId9" Type="http://schemas.openxmlformats.org/officeDocument/2006/relationships/image" Target="../media/image89.jpeg"/><Relationship Id="rId14" Type="http://schemas.openxmlformats.org/officeDocument/2006/relationships/image" Target="../media/image9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6.png"/><Relationship Id="rId7" Type="http://schemas.openxmlformats.org/officeDocument/2006/relationships/image" Target="../media/image9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83.png"/><Relationship Id="rId10" Type="http://schemas.openxmlformats.org/officeDocument/2006/relationships/image" Target="../media/image77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6.png"/><Relationship Id="rId7" Type="http://schemas.openxmlformats.org/officeDocument/2006/relationships/image" Target="../media/image9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83.png"/><Relationship Id="rId10" Type="http://schemas.openxmlformats.org/officeDocument/2006/relationships/image" Target="../media/image77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microsoft.com/office/2007/relationships/hdphoto" Target="../media/hdphoto4.wdp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3.png"/><Relationship Id="rId2" Type="http://schemas.openxmlformats.org/officeDocument/2006/relationships/image" Target="../media/image100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1.png"/><Relationship Id="rId10" Type="http://schemas.openxmlformats.org/officeDocument/2006/relationships/image" Target="../media/image107.png"/><Relationship Id="rId19" Type="http://schemas.openxmlformats.org/officeDocument/2006/relationships/image" Target="../media/image114.png"/><Relationship Id="rId4" Type="http://schemas.microsoft.com/office/2007/relationships/hdphoto" Target="../media/hdphoto2.wdp"/><Relationship Id="rId9" Type="http://schemas.openxmlformats.org/officeDocument/2006/relationships/image" Target="../media/image106.png"/><Relationship Id="rId1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88.jpeg"/><Relationship Id="rId18" Type="http://schemas.openxmlformats.org/officeDocument/2006/relationships/image" Target="../media/image124.png"/><Relationship Id="rId3" Type="http://schemas.openxmlformats.org/officeDocument/2006/relationships/image" Target="../media/image104.png"/><Relationship Id="rId7" Type="http://schemas.openxmlformats.org/officeDocument/2006/relationships/image" Target="../media/image115.png"/><Relationship Id="rId12" Type="http://schemas.openxmlformats.org/officeDocument/2006/relationships/image" Target="../media/image119.jpeg"/><Relationship Id="rId17" Type="http://schemas.openxmlformats.org/officeDocument/2006/relationships/image" Target="../media/image123.png"/><Relationship Id="rId2" Type="http://schemas.openxmlformats.org/officeDocument/2006/relationships/image" Target="../media/image103.png"/><Relationship Id="rId16" Type="http://schemas.openxmlformats.org/officeDocument/2006/relationships/image" Target="../media/image122.png"/><Relationship Id="rId20" Type="http://schemas.openxmlformats.org/officeDocument/2006/relationships/image" Target="../media/image126.jpg"/><Relationship Id="rId1" Type="http://schemas.openxmlformats.org/officeDocument/2006/relationships/slideLayout" Target="../slideLayouts/slideLayout67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101.png"/><Relationship Id="rId15" Type="http://schemas.openxmlformats.org/officeDocument/2006/relationships/image" Target="../media/image121.png"/><Relationship Id="rId10" Type="http://schemas.openxmlformats.org/officeDocument/2006/relationships/image" Target="../media/image118.png"/><Relationship Id="rId19" Type="http://schemas.openxmlformats.org/officeDocument/2006/relationships/image" Target="../media/image125.png"/><Relationship Id="rId4" Type="http://schemas.openxmlformats.org/officeDocument/2006/relationships/image" Target="../media/image100.png"/><Relationship Id="rId9" Type="http://schemas.openxmlformats.org/officeDocument/2006/relationships/image" Target="../media/image117.png"/><Relationship Id="rId14" Type="http://schemas.openxmlformats.org/officeDocument/2006/relationships/image" Target="../media/image12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88.jpeg"/><Relationship Id="rId18" Type="http://schemas.openxmlformats.org/officeDocument/2006/relationships/image" Target="../media/image124.png"/><Relationship Id="rId3" Type="http://schemas.openxmlformats.org/officeDocument/2006/relationships/image" Target="../media/image104.png"/><Relationship Id="rId21" Type="http://schemas.openxmlformats.org/officeDocument/2006/relationships/chart" Target="../charts/chart1.xml"/><Relationship Id="rId7" Type="http://schemas.openxmlformats.org/officeDocument/2006/relationships/image" Target="../media/image115.png"/><Relationship Id="rId12" Type="http://schemas.openxmlformats.org/officeDocument/2006/relationships/image" Target="../media/image119.jpeg"/><Relationship Id="rId17" Type="http://schemas.openxmlformats.org/officeDocument/2006/relationships/image" Target="../media/image123.png"/><Relationship Id="rId2" Type="http://schemas.openxmlformats.org/officeDocument/2006/relationships/image" Target="../media/image103.png"/><Relationship Id="rId16" Type="http://schemas.openxmlformats.org/officeDocument/2006/relationships/image" Target="../media/image122.png"/><Relationship Id="rId20" Type="http://schemas.openxmlformats.org/officeDocument/2006/relationships/image" Target="../media/image126.jpg"/><Relationship Id="rId1" Type="http://schemas.openxmlformats.org/officeDocument/2006/relationships/slideLayout" Target="../slideLayouts/slideLayout67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101.png"/><Relationship Id="rId15" Type="http://schemas.openxmlformats.org/officeDocument/2006/relationships/image" Target="../media/image121.png"/><Relationship Id="rId10" Type="http://schemas.openxmlformats.org/officeDocument/2006/relationships/image" Target="../media/image118.png"/><Relationship Id="rId19" Type="http://schemas.openxmlformats.org/officeDocument/2006/relationships/image" Target="../media/image125.png"/><Relationship Id="rId4" Type="http://schemas.openxmlformats.org/officeDocument/2006/relationships/image" Target="../media/image100.png"/><Relationship Id="rId9" Type="http://schemas.openxmlformats.org/officeDocument/2006/relationships/image" Target="../media/image117.png"/><Relationship Id="rId14" Type="http://schemas.openxmlformats.org/officeDocument/2006/relationships/image" Target="../media/image120.jpeg"/><Relationship Id="rId22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88.jpeg"/><Relationship Id="rId18" Type="http://schemas.openxmlformats.org/officeDocument/2006/relationships/image" Target="../media/image124.png"/><Relationship Id="rId3" Type="http://schemas.openxmlformats.org/officeDocument/2006/relationships/image" Target="../media/image104.png"/><Relationship Id="rId21" Type="http://schemas.openxmlformats.org/officeDocument/2006/relationships/image" Target="../media/image127.png"/><Relationship Id="rId7" Type="http://schemas.openxmlformats.org/officeDocument/2006/relationships/image" Target="../media/image115.png"/><Relationship Id="rId12" Type="http://schemas.openxmlformats.org/officeDocument/2006/relationships/image" Target="../media/image119.jpeg"/><Relationship Id="rId17" Type="http://schemas.openxmlformats.org/officeDocument/2006/relationships/image" Target="../media/image123.png"/><Relationship Id="rId2" Type="http://schemas.openxmlformats.org/officeDocument/2006/relationships/image" Target="../media/image103.png"/><Relationship Id="rId16" Type="http://schemas.openxmlformats.org/officeDocument/2006/relationships/image" Target="../media/image122.png"/><Relationship Id="rId20" Type="http://schemas.openxmlformats.org/officeDocument/2006/relationships/image" Target="../media/image126.jpg"/><Relationship Id="rId1" Type="http://schemas.openxmlformats.org/officeDocument/2006/relationships/slideLayout" Target="../slideLayouts/slideLayout67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10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8.png"/><Relationship Id="rId19" Type="http://schemas.openxmlformats.org/officeDocument/2006/relationships/image" Target="../media/image125.png"/><Relationship Id="rId4" Type="http://schemas.openxmlformats.org/officeDocument/2006/relationships/image" Target="../media/image100.png"/><Relationship Id="rId9" Type="http://schemas.openxmlformats.org/officeDocument/2006/relationships/image" Target="../media/image117.png"/><Relationship Id="rId14" Type="http://schemas.openxmlformats.org/officeDocument/2006/relationships/image" Target="../media/image120.jpeg"/><Relationship Id="rId22" Type="http://schemas.openxmlformats.org/officeDocument/2006/relationships/image" Target="../media/image12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88.jpeg"/><Relationship Id="rId18" Type="http://schemas.openxmlformats.org/officeDocument/2006/relationships/image" Target="../media/image124.png"/><Relationship Id="rId3" Type="http://schemas.openxmlformats.org/officeDocument/2006/relationships/image" Target="../media/image104.png"/><Relationship Id="rId21" Type="http://schemas.openxmlformats.org/officeDocument/2006/relationships/image" Target="../media/image130.png"/><Relationship Id="rId7" Type="http://schemas.openxmlformats.org/officeDocument/2006/relationships/image" Target="../media/image115.png"/><Relationship Id="rId12" Type="http://schemas.openxmlformats.org/officeDocument/2006/relationships/image" Target="../media/image119.jpeg"/><Relationship Id="rId17" Type="http://schemas.openxmlformats.org/officeDocument/2006/relationships/image" Target="../media/image123.png"/><Relationship Id="rId2" Type="http://schemas.openxmlformats.org/officeDocument/2006/relationships/image" Target="../media/image103.png"/><Relationship Id="rId16" Type="http://schemas.openxmlformats.org/officeDocument/2006/relationships/image" Target="../media/image122.png"/><Relationship Id="rId20" Type="http://schemas.openxmlformats.org/officeDocument/2006/relationships/image" Target="../media/image126.jpg"/><Relationship Id="rId1" Type="http://schemas.openxmlformats.org/officeDocument/2006/relationships/slideLayout" Target="../slideLayouts/slideLayout67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101.png"/><Relationship Id="rId15" Type="http://schemas.openxmlformats.org/officeDocument/2006/relationships/image" Target="../media/image121.png"/><Relationship Id="rId23" Type="http://schemas.openxmlformats.org/officeDocument/2006/relationships/image" Target="../media/image132.png"/><Relationship Id="rId10" Type="http://schemas.openxmlformats.org/officeDocument/2006/relationships/image" Target="../media/image118.png"/><Relationship Id="rId19" Type="http://schemas.openxmlformats.org/officeDocument/2006/relationships/image" Target="../media/image125.png"/><Relationship Id="rId4" Type="http://schemas.openxmlformats.org/officeDocument/2006/relationships/image" Target="../media/image100.png"/><Relationship Id="rId9" Type="http://schemas.openxmlformats.org/officeDocument/2006/relationships/image" Target="../media/image117.png"/><Relationship Id="rId14" Type="http://schemas.openxmlformats.org/officeDocument/2006/relationships/image" Target="../media/image120.jpeg"/><Relationship Id="rId22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6.jpg"/><Relationship Id="rId18" Type="http://schemas.openxmlformats.org/officeDocument/2006/relationships/slide" Target="slide14.xml"/><Relationship Id="rId3" Type="http://schemas.openxmlformats.org/officeDocument/2006/relationships/image" Target="../media/image104.png"/><Relationship Id="rId7" Type="http://schemas.openxmlformats.org/officeDocument/2006/relationships/image" Target="../media/image115.png"/><Relationship Id="rId12" Type="http://schemas.openxmlformats.org/officeDocument/2006/relationships/image" Target="../media/image125.png"/><Relationship Id="rId17" Type="http://schemas.openxmlformats.org/officeDocument/2006/relationships/image" Target="../media/image88.jpeg"/><Relationship Id="rId2" Type="http://schemas.openxmlformats.org/officeDocument/2006/relationships/image" Target="../media/image103.png"/><Relationship Id="rId16" Type="http://schemas.openxmlformats.org/officeDocument/2006/relationships/image" Target="../media/image119.jpeg"/><Relationship Id="rId20" Type="http://schemas.microsoft.com/office/2007/relationships/hdphoto" Target="../media/hdphoto6.wdp"/><Relationship Id="rId1" Type="http://schemas.openxmlformats.org/officeDocument/2006/relationships/slideLayout" Target="../slideLayouts/slideLayout67.xml"/><Relationship Id="rId6" Type="http://schemas.microsoft.com/office/2007/relationships/hdphoto" Target="../media/hdphoto2.wdp"/><Relationship Id="rId11" Type="http://schemas.openxmlformats.org/officeDocument/2006/relationships/image" Target="../media/image133.jpg"/><Relationship Id="rId5" Type="http://schemas.openxmlformats.org/officeDocument/2006/relationships/image" Target="../media/image101.png"/><Relationship Id="rId15" Type="http://schemas.openxmlformats.org/officeDocument/2006/relationships/chart" Target="../charts/chart2.xml"/><Relationship Id="rId10" Type="http://schemas.microsoft.com/office/2007/relationships/hdphoto" Target="../media/hdphoto5.wdp"/><Relationship Id="rId19" Type="http://schemas.openxmlformats.org/officeDocument/2006/relationships/image" Target="../media/image135.png"/><Relationship Id="rId4" Type="http://schemas.openxmlformats.org/officeDocument/2006/relationships/image" Target="../media/image100.png"/><Relationship Id="rId9" Type="http://schemas.openxmlformats.org/officeDocument/2006/relationships/image" Target="../media/image118.png"/><Relationship Id="rId14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tentview.com/" TargetMode="External"/><Relationship Id="rId1" Type="http://schemas.openxmlformats.org/officeDocument/2006/relationships/slideLayout" Target="../slideLayouts/slideLayout7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0.jpe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558" y="3736481"/>
            <a:ext cx="2667839" cy="18864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7691" y="2649977"/>
            <a:ext cx="4687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prstClr val="white"/>
                </a:solidFill>
                <a:latin typeface="Asap" panose="020F0504030102060203" pitchFamily="34" charset="0"/>
              </a:rPr>
              <a:t>An Introduction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2408" y="3624195"/>
            <a:ext cx="4687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i="1" dirty="0">
                <a:solidFill>
                  <a:prstClr val="white"/>
                </a:solidFill>
                <a:latin typeface="Asap" panose="020F0504030102060203" pitchFamily="34" charset="0"/>
              </a:rPr>
              <a:t>Actionable Insights. Accurate Decisions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269" y="0"/>
            <a:ext cx="7002568" cy="6872068"/>
          </a:xfrm>
          <a:prstGeom prst="rect">
            <a:avLst/>
          </a:prstGeom>
          <a:solidFill>
            <a:srgbClr val="47AE92"/>
          </a:solidFill>
        </p:spPr>
      </p:pic>
      <p:sp>
        <p:nvSpPr>
          <p:cNvPr id="17" name="TextBox 16"/>
          <p:cNvSpPr txBox="1"/>
          <p:nvPr/>
        </p:nvSpPr>
        <p:spPr>
          <a:xfrm>
            <a:off x="5406591" y="2749283"/>
            <a:ext cx="6754414" cy="386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IN" dirty="0">
                <a:latin typeface="Segoe UI Light" panose="020B0502040204020203" pitchFamily="34" charset="0"/>
              </a:rPr>
              <a:t>Getting ahead in the digital world</a:t>
            </a:r>
          </a:p>
          <a:p>
            <a:pPr lvl="0" algn="l">
              <a:lnSpc>
                <a:spcPct val="120000"/>
              </a:lnSpc>
            </a:pPr>
            <a:r>
              <a:rPr lang="en-IN" sz="3136" b="0" dirty="0">
                <a:solidFill>
                  <a:srgbClr val="FFFFFF"/>
                </a:solidFill>
                <a:latin typeface="Segoe UI Light" panose="020B0502040204020203" pitchFamily="34" charset="0"/>
                <a:cs typeface="Segoe UI"/>
              </a:rPr>
              <a:t>Spot and leverage trends</a:t>
            </a:r>
          </a:p>
          <a:p>
            <a:pPr lvl="0" algn="l">
              <a:lnSpc>
                <a:spcPct val="120000"/>
              </a:lnSpc>
            </a:pPr>
            <a:endParaRPr lang="en-US" sz="3136" b="0" dirty="0">
              <a:solidFill>
                <a:srgbClr val="FFFFFF"/>
              </a:solidFill>
              <a:latin typeface="Segoe UI Light" panose="020B0502040204020203" pitchFamily="34" charset="0"/>
              <a:cs typeface="Segoe UI"/>
            </a:endParaRPr>
          </a:p>
          <a:p>
            <a:pPr lvl="0" algn="l">
              <a:lnSpc>
                <a:spcPct val="120000"/>
              </a:lnSpc>
            </a:pPr>
            <a:r>
              <a:rPr lang="en-US" sz="3136" b="0" dirty="0">
                <a:solidFill>
                  <a:srgbClr val="FFFFFF"/>
                </a:solidFill>
                <a:latin typeface="Segoe UI Light" panose="020B0502040204020203" pitchFamily="34" charset="0"/>
                <a:cs typeface="Segoe UI"/>
              </a:rPr>
              <a:t>November 2017</a:t>
            </a:r>
          </a:p>
          <a:p>
            <a:endParaRPr lang="en-IN" dirty="0">
              <a:latin typeface="Segoe UI Light" panose="020B05020402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62743" y="5739725"/>
            <a:ext cx="27425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98C194D-F145-4BA8-B589-0FAB65A760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55" y="5844629"/>
            <a:ext cx="903044" cy="9594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3D240-5293-45A4-9C3A-D3BEF7213710}"/>
              </a:ext>
            </a:extLst>
          </p:cNvPr>
          <p:cNvGrpSpPr/>
          <p:nvPr/>
        </p:nvGrpSpPr>
        <p:grpSpPr>
          <a:xfrm>
            <a:off x="110650" y="6143120"/>
            <a:ext cx="1613296" cy="650296"/>
            <a:chOff x="604361" y="3313525"/>
            <a:chExt cx="1613296" cy="6502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6B3198-CCE7-4073-941E-F7CBF618C4B9}"/>
                </a:ext>
              </a:extLst>
            </p:cNvPr>
            <p:cNvSpPr txBox="1"/>
            <p:nvPr/>
          </p:nvSpPr>
          <p:spPr>
            <a:xfrm>
              <a:off x="604361" y="3702211"/>
              <a:ext cx="16132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IN" sz="1050" i="1" kern="0" dirty="0">
                  <a:solidFill>
                    <a:srgbClr val="17436A"/>
                  </a:solidFill>
                  <a:cs typeface="Segoe UI" panose="020B0502040204020203" pitchFamily="34" charset="0"/>
                </a:rPr>
                <a:t>2009-2016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380C77-33A4-4DB0-A99E-A9D1247F7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8397" y="3313525"/>
              <a:ext cx="1445224" cy="399383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E26E80A-BE46-4C87-BE07-0A641353DE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0294" y="5963870"/>
            <a:ext cx="838842" cy="829546"/>
          </a:xfrm>
          <a:prstGeom prst="rect">
            <a:avLst/>
          </a:prstGeom>
        </p:spPr>
      </p:pic>
      <p:pic>
        <p:nvPicPr>
          <p:cNvPr id="14" name="Picture 2" descr="Image result">
            <a:extLst>
              <a:ext uri="{FF2B5EF4-FFF2-40B4-BE49-F238E27FC236}">
                <a16:creationId xmlns:a16="http://schemas.microsoft.com/office/drawing/2014/main" id="{91E8C937-035E-472A-97B4-B44114CBD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1" y="1208953"/>
            <a:ext cx="4281023" cy="145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cosmetic">
            <a:extLst>
              <a:ext uri="{FF2B5EF4-FFF2-40B4-BE49-F238E27FC236}">
                <a16:creationId xmlns:a16="http://schemas.microsoft.com/office/drawing/2014/main" id="{BC1B803F-84A4-4329-97E3-12F2ABF38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54" y="750163"/>
            <a:ext cx="9243092" cy="597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DBAEB8-2A55-446F-A8A2-6E944E7244D1}"/>
              </a:ext>
            </a:extLst>
          </p:cNvPr>
          <p:cNvSpPr/>
          <p:nvPr/>
        </p:nvSpPr>
        <p:spPr>
          <a:xfrm>
            <a:off x="0" y="706582"/>
            <a:ext cx="12192000" cy="615141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3450E-AA5B-45D8-B23F-8B82DBA4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CFF6E7-7F67-42D1-B7E6-2F798346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4" y="98444"/>
            <a:ext cx="6233996" cy="430887"/>
          </a:xfrm>
        </p:spPr>
        <p:txBody>
          <a:bodyPr/>
          <a:lstStyle/>
          <a:p>
            <a:r>
              <a:rPr lang="en-IN" dirty="0"/>
              <a:t>The digital consumer is very different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4A65A-AE6E-4C46-A5E7-8E5A9056F472}"/>
              </a:ext>
            </a:extLst>
          </p:cNvPr>
          <p:cNvSpPr/>
          <p:nvPr/>
        </p:nvSpPr>
        <p:spPr>
          <a:xfrm>
            <a:off x="0" y="1205346"/>
            <a:ext cx="12192000" cy="914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Independent beauty brands have achieved a growth rate of </a:t>
            </a:r>
            <a:r>
              <a:rPr lang="en-IN" sz="2400" dirty="0">
                <a:solidFill>
                  <a:prstClr val="white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15</a:t>
            </a:r>
            <a:r>
              <a:rPr lang="en-IN" sz="2400" dirty="0">
                <a:solidFill>
                  <a:prstClr val="white"/>
                </a:solidFill>
                <a:latin typeface="Segoe UI Semibold" panose="020B0702040204020203" pitchFamily="34" charset="0"/>
              </a:rPr>
              <a:t>%</a:t>
            </a:r>
            <a:r>
              <a:rPr lang="en-IN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compared to industry average of </a:t>
            </a:r>
            <a:r>
              <a:rPr lang="en-IN" sz="2400" dirty="0">
                <a:solidFill>
                  <a:prstClr val="white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3.6% </a:t>
            </a:r>
            <a:r>
              <a:rPr lang="en-IN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through impactful social presence and tapping into influencers</a:t>
            </a:r>
            <a:endParaRPr lang="en-US" dirty="0">
              <a:solidFill>
                <a:prstClr val="white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E1177-E0E9-4777-9C63-ED7714E75EB1}"/>
              </a:ext>
            </a:extLst>
          </p:cNvPr>
          <p:cNvSpPr/>
          <p:nvPr/>
        </p:nvSpPr>
        <p:spPr>
          <a:xfrm>
            <a:off x="0" y="3053485"/>
            <a:ext cx="12192000" cy="914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IN" sz="2400" dirty="0">
                <a:latin typeface="Segoe UI Semibold" panose="020B0702040204020203" pitchFamily="34" charset="0"/>
              </a:rPr>
              <a:t>6% </a:t>
            </a:r>
            <a:r>
              <a:rPr lang="en-IN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the most-viewed beauty videos on YouTube were made by influencers, compared to </a:t>
            </a:r>
            <a:r>
              <a:rPr lang="en-IN" sz="2400" dirty="0"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14%</a:t>
            </a:r>
            <a:r>
              <a:rPr lang="en-IN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by beauty brands, themselves. Beauty video views have increased </a:t>
            </a:r>
            <a:r>
              <a:rPr lang="en-IN" sz="2400" dirty="0"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65%</a:t>
            </a:r>
            <a:r>
              <a:rPr lang="en-IN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year over year. 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C9F623-E284-4E05-8DF1-97278B311229}"/>
              </a:ext>
            </a:extLst>
          </p:cNvPr>
          <p:cNvSpPr/>
          <p:nvPr/>
        </p:nvSpPr>
        <p:spPr>
          <a:xfrm>
            <a:off x="0" y="4901624"/>
            <a:ext cx="12192000" cy="914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86%</a:t>
            </a:r>
            <a:r>
              <a:rPr lang="en-IN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women consumers use Social Media content as the chief source of online research before making a purchase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190BF-97F9-4066-A230-75257C8812E9}"/>
              </a:ext>
            </a:extLst>
          </p:cNvPr>
          <p:cNvSpPr txBox="1"/>
          <p:nvPr/>
        </p:nvSpPr>
        <p:spPr>
          <a:xfrm>
            <a:off x="0" y="6349344"/>
            <a:ext cx="64844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Sources:</a:t>
            </a:r>
          </a:p>
          <a:p>
            <a:r>
              <a:rPr lang="en-IN" sz="9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http://www.klinegroup.com/blogs/index.php/2015/10/01/eye-on-indies-booming-beauty-brands-leading-industry-growth/,</a:t>
            </a:r>
          </a:p>
          <a:p>
            <a:r>
              <a:rPr lang="en-US" sz="9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https://www.ion.co/essential-stats-for-influencer-marketing-in-2017</a:t>
            </a:r>
          </a:p>
        </p:txBody>
      </p:sp>
    </p:spTree>
    <p:extLst>
      <p:ext uri="{BB962C8B-B14F-4D97-AF65-F5344CB8AC3E}">
        <p14:creationId xmlns:p14="http://schemas.microsoft.com/office/powerpoint/2010/main" val="317400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ECF9D-CEF6-4C78-80BF-9813A4DD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2381C-8AC3-405E-881E-C4CA62EF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4" y="98444"/>
            <a:ext cx="6763180" cy="430887"/>
          </a:xfrm>
        </p:spPr>
        <p:txBody>
          <a:bodyPr/>
          <a:lstStyle/>
          <a:p>
            <a:r>
              <a:rPr lang="en-IN" dirty="0"/>
              <a:t>Which gives brands opportunities to win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F13D6D-AB2B-453A-882D-EB488F0614BC}"/>
              </a:ext>
            </a:extLst>
          </p:cNvPr>
          <p:cNvSpPr/>
          <p:nvPr/>
        </p:nvSpPr>
        <p:spPr>
          <a:xfrm>
            <a:off x="240544" y="1136074"/>
            <a:ext cx="11688220" cy="77585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 based bakery chain </a:t>
            </a:r>
            <a:r>
              <a:rPr lang="en-IN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reduced time to market by </a:t>
            </a:r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2x</a:t>
            </a:r>
            <a:r>
              <a:rPr lang="en-IN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identified </a:t>
            </a:r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emerging trends </a:t>
            </a:r>
            <a:r>
              <a:rPr lang="en-IN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early on increasing product overall sales and ticket sizes by using social analytics.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CE6C9-FD22-43D9-860A-0F519B3F18C6}"/>
              </a:ext>
            </a:extLst>
          </p:cNvPr>
          <p:cNvSpPr/>
          <p:nvPr/>
        </p:nvSpPr>
        <p:spPr>
          <a:xfrm>
            <a:off x="240544" y="2463203"/>
            <a:ext cx="11688220" cy="77585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Insurance &amp; Financial Investments firm</a:t>
            </a:r>
            <a:r>
              <a:rPr lang="en-IN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identified </a:t>
            </a:r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top 20 influencers </a:t>
            </a:r>
            <a:r>
              <a:rPr lang="en-IN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be chosen as brand proponents. Brand proponents published product reviews for new products which helped in increasing brand awareness significantly.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32D31F-86FE-4F78-83E1-A5DE5C9CADA3}"/>
              </a:ext>
            </a:extLst>
          </p:cNvPr>
          <p:cNvSpPr/>
          <p:nvPr/>
        </p:nvSpPr>
        <p:spPr>
          <a:xfrm>
            <a:off x="240544" y="3790332"/>
            <a:ext cx="11688220" cy="77585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Leading Snacks Manufacturer </a:t>
            </a:r>
            <a:r>
              <a:rPr lang="en-IN" sz="16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reduced innovation cycle time by </a:t>
            </a:r>
            <a:r>
              <a:rPr lang="en-IN" sz="1600" b="1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1.5x</a:t>
            </a:r>
            <a:r>
              <a:rPr lang="en-IN" sz="16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, identified </a:t>
            </a:r>
            <a:r>
              <a:rPr lang="en-IN" sz="1600" b="1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20 </a:t>
            </a:r>
            <a:r>
              <a:rPr lang="en-IN" sz="1600" b="1" dirty="0" err="1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flavors</a:t>
            </a:r>
            <a:r>
              <a:rPr lang="en-IN" sz="1600" b="1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</a:t>
            </a:r>
            <a:r>
              <a:rPr lang="en-IN" sz="16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at a fraction of ideation cost and gained a big first-mover advantage.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36D3D-F801-4974-AE08-CDF15CE91EBF}"/>
              </a:ext>
            </a:extLst>
          </p:cNvPr>
          <p:cNvSpPr/>
          <p:nvPr/>
        </p:nvSpPr>
        <p:spPr>
          <a:xfrm>
            <a:off x="240544" y="5117461"/>
            <a:ext cx="11688220" cy="77585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Leading CPG and Beverages Company </a:t>
            </a:r>
            <a:r>
              <a:rPr lang="en-IN" sz="16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improved</a:t>
            </a:r>
            <a:r>
              <a:rPr lang="en-IN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dollar share across </a:t>
            </a:r>
            <a:r>
              <a:rPr lang="en-US" sz="1600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key events </a:t>
            </a: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through social analytics, with the highlight being a significant $ increase during a period of 8 weeks after Thanksgiving.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5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03BDA-5FA2-4AF6-9E37-37D9783A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FFAE17-2339-4415-86BD-24DED686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4" y="98444"/>
            <a:ext cx="10366153" cy="430887"/>
          </a:xfrm>
        </p:spPr>
        <p:txBody>
          <a:bodyPr/>
          <a:lstStyle/>
          <a:p>
            <a:r>
              <a:rPr lang="en-IN" dirty="0"/>
              <a:t>Beauty and fashion aren’t different – In a 3-day scan, we found</a:t>
            </a:r>
            <a:endParaRPr lang="en-US" dirty="0"/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1CA5C38D-2C64-4A37-9376-17B8DDE89BD4}"/>
              </a:ext>
            </a:extLst>
          </p:cNvPr>
          <p:cNvSpPr/>
          <p:nvPr/>
        </p:nvSpPr>
        <p:spPr>
          <a:xfrm rot="5400000" flipV="1">
            <a:off x="9782442" y="2131326"/>
            <a:ext cx="1126908" cy="269817"/>
          </a:xfrm>
          <a:prstGeom prst="parallelogram">
            <a:avLst>
              <a:gd name="adj" fmla="val 66077"/>
            </a:avLst>
          </a:prstGeom>
          <a:solidFill>
            <a:srgbClr val="2856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D1E2B3-EFBB-45F4-9836-21840C77A097}"/>
              </a:ext>
            </a:extLst>
          </p:cNvPr>
          <p:cNvSpPr/>
          <p:nvPr/>
        </p:nvSpPr>
        <p:spPr>
          <a:xfrm>
            <a:off x="7233164" y="2721618"/>
            <a:ext cx="2887380" cy="301752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808080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L'Oréal started using influencer marketing with the introduction of the Beauty Squad in September 2016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808080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Today it has become a team of 8 ethnically diverse influencers with on overall reach of 12M followers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2FE3003-41AB-4C39-89FF-22E497D3C0D6}"/>
              </a:ext>
            </a:extLst>
          </p:cNvPr>
          <p:cNvSpPr/>
          <p:nvPr/>
        </p:nvSpPr>
        <p:spPr>
          <a:xfrm>
            <a:off x="7230439" y="1687820"/>
            <a:ext cx="3250363" cy="8648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5760" tIns="304800" rIns="243840" bIns="30480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Brand Insights</a:t>
            </a:r>
          </a:p>
        </p:txBody>
      </p:sp>
      <p:sp>
        <p:nvSpPr>
          <p:cNvPr id="70" name="Parallelogram 69">
            <a:extLst>
              <a:ext uri="{FF2B5EF4-FFF2-40B4-BE49-F238E27FC236}">
                <a16:creationId xmlns:a16="http://schemas.microsoft.com/office/drawing/2014/main" id="{EAE8843B-6BFA-468D-8FD0-5DA7AFB207B9}"/>
              </a:ext>
            </a:extLst>
          </p:cNvPr>
          <p:cNvSpPr/>
          <p:nvPr/>
        </p:nvSpPr>
        <p:spPr>
          <a:xfrm rot="5400000" flipV="1">
            <a:off x="6801897" y="1938054"/>
            <a:ext cx="1126907" cy="269817"/>
          </a:xfrm>
          <a:prstGeom prst="parallelogram">
            <a:avLst>
              <a:gd name="adj" fmla="val 66077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8738290-21F7-4CD7-B584-24E1D2D274D9}"/>
              </a:ext>
            </a:extLst>
          </p:cNvPr>
          <p:cNvSpPr/>
          <p:nvPr/>
        </p:nvSpPr>
        <p:spPr>
          <a:xfrm>
            <a:off x="4248622" y="2438514"/>
            <a:ext cx="2887377" cy="301752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808080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Anastasia Beverly Hills, an independent beauty brand, is the most popular brand on Instagram with 14.3M followers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808080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52% of eyebrow posts feature products by Anastasia Beverly Hills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FCBF422-497C-4D31-89BB-3BE5A10D76A1}"/>
              </a:ext>
            </a:extLst>
          </p:cNvPr>
          <p:cNvSpPr/>
          <p:nvPr/>
        </p:nvSpPr>
        <p:spPr>
          <a:xfrm>
            <a:off x="4249893" y="1506216"/>
            <a:ext cx="3250363" cy="86485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5760" tIns="304800" rIns="243840" bIns="30480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Market Place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B750E1C-9CDB-45C3-A0D0-7969454B08C8}"/>
              </a:ext>
            </a:extLst>
          </p:cNvPr>
          <p:cNvSpPr/>
          <p:nvPr/>
        </p:nvSpPr>
        <p:spPr>
          <a:xfrm>
            <a:off x="1264107" y="2204807"/>
            <a:ext cx="2892456" cy="301546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43840" bIns="243840" numCol="1" spcCol="127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Tinted Brow, usually a salon treatment, is gaining traction in the DIY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Microblading is one of the biggest trends dominating the Salon space</a:t>
            </a:r>
          </a:p>
        </p:txBody>
      </p:sp>
      <p:sp>
        <p:nvSpPr>
          <p:cNvPr id="76" name="Parallelogram 75">
            <a:extLst>
              <a:ext uri="{FF2B5EF4-FFF2-40B4-BE49-F238E27FC236}">
                <a16:creationId xmlns:a16="http://schemas.microsoft.com/office/drawing/2014/main" id="{E1BF5C0A-BEEF-4FC6-BBB4-A3ED1FC8A053}"/>
              </a:ext>
            </a:extLst>
          </p:cNvPr>
          <p:cNvSpPr/>
          <p:nvPr/>
        </p:nvSpPr>
        <p:spPr>
          <a:xfrm rot="5400000" flipV="1">
            <a:off x="3821350" y="1756450"/>
            <a:ext cx="1126908" cy="269817"/>
          </a:xfrm>
          <a:prstGeom prst="parallelogram">
            <a:avLst>
              <a:gd name="adj" fmla="val 66077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4CA1AE-9B19-47D8-A8DF-D3A3D6D2E500}"/>
              </a:ext>
            </a:extLst>
          </p:cNvPr>
          <p:cNvSpPr/>
          <p:nvPr/>
        </p:nvSpPr>
        <p:spPr>
          <a:xfrm>
            <a:off x="1269348" y="1324612"/>
            <a:ext cx="3250363" cy="86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304800" rIns="243840" bIns="30480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Trendspotting	</a:t>
            </a:r>
          </a:p>
        </p:txBody>
      </p:sp>
      <p:pic>
        <p:nvPicPr>
          <p:cNvPr id="93" name="Picture 4" descr="Image result for brand icon">
            <a:extLst>
              <a:ext uri="{FF2B5EF4-FFF2-40B4-BE49-F238E27FC236}">
                <a16:creationId xmlns:a16="http://schemas.microsoft.com/office/drawing/2014/main" id="{280C70DB-5F83-4900-B84D-10D9EBFA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221" y="1715910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61DF6BB-80E6-4219-AE3C-8706A4620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270" y="1631692"/>
            <a:ext cx="586289" cy="586289"/>
          </a:xfrm>
          <a:prstGeom prst="rect">
            <a:avLst/>
          </a:prstGeom>
        </p:spPr>
      </p:pic>
      <p:pic>
        <p:nvPicPr>
          <p:cNvPr id="95" name="Picture 10" descr="Image result for trends icon">
            <a:extLst>
              <a:ext uri="{FF2B5EF4-FFF2-40B4-BE49-F238E27FC236}">
                <a16:creationId xmlns:a16="http://schemas.microsoft.com/office/drawing/2014/main" id="{C59B9462-ED07-425F-954E-C813D3B0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7514" y="1437464"/>
            <a:ext cx="600993" cy="60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16A0BC5B-1BAD-4091-898B-F1A5CD368164}"/>
              </a:ext>
            </a:extLst>
          </p:cNvPr>
          <p:cNvSpPr txBox="1"/>
          <p:nvPr/>
        </p:nvSpPr>
        <p:spPr>
          <a:xfrm>
            <a:off x="300983" y="6635418"/>
            <a:ext cx="7425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Note: The analysis was done on a random sample of 2978 Instagram posts with the words “brow” or “eyebrow” in Feb 2017</a:t>
            </a:r>
            <a:endParaRPr lang="en-US" sz="105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7" name="Picture 28" descr="Image result for microblading">
            <a:extLst>
              <a:ext uri="{FF2B5EF4-FFF2-40B4-BE49-F238E27FC236}">
                <a16:creationId xmlns:a16="http://schemas.microsoft.com/office/drawing/2014/main" id="{35F26944-E84B-4F4A-8EA8-AC5B62C0F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65"/>
          <a:stretch/>
        </p:blipFill>
        <p:spPr bwMode="auto">
          <a:xfrm>
            <a:off x="2000370" y="5283454"/>
            <a:ext cx="1437517" cy="60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Image result for anastasia beverly hills logo">
            <a:extLst>
              <a:ext uri="{FF2B5EF4-FFF2-40B4-BE49-F238E27FC236}">
                <a16:creationId xmlns:a16="http://schemas.microsoft.com/office/drawing/2014/main" id="{8B09F099-E07F-4E06-9B81-D1FF84B9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040" y="5358774"/>
            <a:ext cx="2470354" cy="76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6" descr="https://instagram.fmaa1-1.fna.fbcdn.net/t51.2885-15/e35/19764899_343404776079795_8881609708016762880_n.jpg">
            <a:extLst>
              <a:ext uri="{FF2B5EF4-FFF2-40B4-BE49-F238E27FC236}">
                <a16:creationId xmlns:a16="http://schemas.microsoft.com/office/drawing/2014/main" id="{35E423C0-230C-4776-8D79-B10BEE989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79"/>
          <a:stretch/>
        </p:blipFill>
        <p:spPr bwMode="auto">
          <a:xfrm>
            <a:off x="7906184" y="5802686"/>
            <a:ext cx="1362846" cy="73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0" descr="Image result for loreal logo">
            <a:extLst>
              <a:ext uri="{FF2B5EF4-FFF2-40B4-BE49-F238E27FC236}">
                <a16:creationId xmlns:a16="http://schemas.microsoft.com/office/drawing/2014/main" id="{39A1CE89-CD96-4FF7-89DC-DDF2049C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450" y="5630878"/>
            <a:ext cx="1672807" cy="30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5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6" grpId="0" animBg="1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22BD1-C0DB-476C-80BD-D816CC3F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40" y="2766559"/>
            <a:ext cx="8860677" cy="1846659"/>
          </a:xfrm>
        </p:spPr>
        <p:txBody>
          <a:bodyPr/>
          <a:lstStyle/>
          <a:p>
            <a:r>
              <a:rPr lang="en-IN" dirty="0"/>
              <a:t>Building a platform to leverage </a:t>
            </a:r>
            <a:br>
              <a:rPr lang="en-IN" dirty="0"/>
            </a:br>
            <a:r>
              <a:rPr lang="en-IN" dirty="0"/>
              <a:t>Social Analytics for Revlon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BC9DF-0E9A-4D89-B26A-27784B33CD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4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4013FFE-5B06-4661-A2E3-D11B3A01B742}"/>
              </a:ext>
            </a:extLst>
          </p:cNvPr>
          <p:cNvSpPr/>
          <p:nvPr/>
        </p:nvSpPr>
        <p:spPr>
          <a:xfrm>
            <a:off x="769748" y="4092167"/>
            <a:ext cx="10593711" cy="2063831"/>
          </a:xfrm>
          <a:prstGeom prst="roundRect">
            <a:avLst>
              <a:gd name="adj" fmla="val 5255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6F996-D0BD-4A82-841D-48F45202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ED016-2296-48FF-8217-9CEA0A33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4" y="98444"/>
            <a:ext cx="4174651" cy="430887"/>
          </a:xfrm>
        </p:spPr>
        <p:txBody>
          <a:bodyPr/>
          <a:lstStyle/>
          <a:p>
            <a:r>
              <a:rPr lang="en-IN" dirty="0"/>
              <a:t>Social Analytics Platform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2ADD3F-9FCB-463D-8DEC-44FB52396CF7}"/>
              </a:ext>
            </a:extLst>
          </p:cNvPr>
          <p:cNvSpPr/>
          <p:nvPr/>
        </p:nvSpPr>
        <p:spPr>
          <a:xfrm>
            <a:off x="941923" y="5616550"/>
            <a:ext cx="10247474" cy="365760"/>
          </a:xfrm>
          <a:prstGeom prst="rect">
            <a:avLst/>
          </a:prstGeom>
          <a:solidFill>
            <a:srgbClr val="095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Scraping Engine</a:t>
            </a:r>
            <a:r>
              <a:rPr lang="en-IN" sz="1400" dirty="0">
                <a:solidFill>
                  <a:prstClr val="white"/>
                </a:solidFill>
                <a:latin typeface="Segoe UI Semibold" panose="020B0702040204020203" pitchFamily="34" charset="0"/>
              </a:rPr>
              <a:t> – </a:t>
            </a:r>
            <a:r>
              <a:rPr lang="en-IN" sz="140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Sources data from Twitter, Facebook, blogs, websites etc.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1353A2-0590-472F-9CDF-65877769D15A}"/>
              </a:ext>
            </a:extLst>
          </p:cNvPr>
          <p:cNvSpPr/>
          <p:nvPr/>
        </p:nvSpPr>
        <p:spPr>
          <a:xfrm>
            <a:off x="941923" y="5145240"/>
            <a:ext cx="10247474" cy="365760"/>
          </a:xfrm>
          <a:prstGeom prst="rect">
            <a:avLst/>
          </a:prstGeom>
          <a:solidFill>
            <a:srgbClr val="095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Lexical Engine –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Uses NLP and Machine Learning to convert </a:t>
            </a:r>
            <a:r>
              <a:rPr lang="en-IN" sz="140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unstructured text into structured topics and trends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506A4F-E31E-4F1C-8699-4BEB553713FC}"/>
              </a:ext>
            </a:extLst>
          </p:cNvPr>
          <p:cNvSpPr/>
          <p:nvPr/>
        </p:nvSpPr>
        <p:spPr>
          <a:xfrm>
            <a:off x="941923" y="4673930"/>
            <a:ext cx="10247474" cy="365760"/>
          </a:xfrm>
          <a:prstGeom prst="rect">
            <a:avLst/>
          </a:prstGeom>
          <a:solidFill>
            <a:srgbClr val="095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prstClr val="white"/>
                </a:solidFill>
                <a:latin typeface="Segoe UI Semibold" panose="020B0702040204020203" pitchFamily="34" charset="0"/>
              </a:rPr>
              <a:t>Image Processing Engine – </a:t>
            </a:r>
            <a:r>
              <a:rPr lang="en-IN" sz="140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Object, feature, </a:t>
            </a:r>
            <a:r>
              <a:rPr lang="en-IN" sz="1400" dirty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IN" sz="140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emotion recognition from images in Instagram, Twitter, etc.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A024EB-4231-42B6-94D5-5D3D42B5FD47}"/>
              </a:ext>
            </a:extLst>
          </p:cNvPr>
          <p:cNvSpPr/>
          <p:nvPr/>
        </p:nvSpPr>
        <p:spPr>
          <a:xfrm>
            <a:off x="941923" y="4197205"/>
            <a:ext cx="10247474" cy="365760"/>
          </a:xfrm>
          <a:prstGeom prst="rect">
            <a:avLst/>
          </a:prstGeom>
          <a:solidFill>
            <a:srgbClr val="095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400" dirty="0">
                <a:solidFill>
                  <a:prstClr val="white"/>
                </a:solidFill>
                <a:latin typeface="Segoe UI Semibold" panose="020B0702040204020203" pitchFamily="34" charset="0"/>
              </a:rPr>
              <a:t>Interaction Engine – </a:t>
            </a:r>
            <a:r>
              <a:rPr lang="en-IN" sz="140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Uncovers interactions and influences, between Trends, Marketplace and Brand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C2C243-59CB-4A55-81C1-5B69A38DF309}"/>
              </a:ext>
            </a:extLst>
          </p:cNvPr>
          <p:cNvGrpSpPr/>
          <p:nvPr/>
        </p:nvGrpSpPr>
        <p:grpSpPr>
          <a:xfrm>
            <a:off x="9580098" y="1066342"/>
            <a:ext cx="1783361" cy="2867635"/>
            <a:chOff x="9991859" y="1066342"/>
            <a:chExt cx="1371600" cy="286763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3789FE-BF25-42CC-84B3-7EFE9759BDCD}"/>
                </a:ext>
              </a:extLst>
            </p:cNvPr>
            <p:cNvSpPr/>
            <p:nvPr/>
          </p:nvSpPr>
          <p:spPr>
            <a:xfrm>
              <a:off x="9991859" y="1066342"/>
              <a:ext cx="1371600" cy="28676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Translation Engine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4AD75E6-11AD-4EC0-B937-CC623014D504}"/>
                </a:ext>
              </a:extLst>
            </p:cNvPr>
            <p:cNvSpPr/>
            <p:nvPr/>
          </p:nvSpPr>
          <p:spPr>
            <a:xfrm>
              <a:off x="9991859" y="1066342"/>
              <a:ext cx="1371600" cy="2867635"/>
            </a:xfrm>
            <a:prstGeom prst="rect">
              <a:avLst/>
            </a:prstGeom>
            <a:solidFill>
              <a:srgbClr val="0958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1600" dirty="0">
                <a:solidFill>
                  <a:prstClr val="white"/>
                </a:solidFill>
                <a:latin typeface="Segoe UI Semibold" panose="020B07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1600" dirty="0">
                <a:solidFill>
                  <a:prstClr val="white"/>
                </a:solidFill>
                <a:latin typeface="Segoe UI Semibold" panose="020B07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Translation Engine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EC1623A-6224-4396-A7FD-CFCBA4F5F588}"/>
                </a:ext>
              </a:extLst>
            </p:cNvPr>
            <p:cNvSpPr/>
            <p:nvPr/>
          </p:nvSpPr>
          <p:spPr>
            <a:xfrm>
              <a:off x="9991859" y="1066342"/>
              <a:ext cx="1371600" cy="2867635"/>
            </a:xfrm>
            <a:prstGeom prst="rect">
              <a:avLst/>
            </a:prstGeom>
            <a:noFill/>
            <a:ln>
              <a:solidFill>
                <a:srgbClr val="00CC9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N" sz="16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Non-English Language Support for 3 languages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1127FDB-519E-4750-830C-6F08598FD523}"/>
              </a:ext>
            </a:extLst>
          </p:cNvPr>
          <p:cNvGrpSpPr/>
          <p:nvPr/>
        </p:nvGrpSpPr>
        <p:grpSpPr>
          <a:xfrm>
            <a:off x="769748" y="1050844"/>
            <a:ext cx="2377440" cy="2867635"/>
            <a:chOff x="769748" y="1050844"/>
            <a:chExt cx="2377440" cy="28676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2BF1A9E-F1F9-47CA-AD55-936775E9CB26}"/>
                </a:ext>
              </a:extLst>
            </p:cNvPr>
            <p:cNvSpPr/>
            <p:nvPr/>
          </p:nvSpPr>
          <p:spPr>
            <a:xfrm>
              <a:off x="769748" y="1050844"/>
              <a:ext cx="2377440" cy="286763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N" sz="1600" dirty="0">
                  <a:solidFill>
                    <a:schemeClr val="accent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Trendspotting</a:t>
              </a:r>
              <a:endParaRPr lang="en-US" sz="1600" dirty="0">
                <a:solidFill>
                  <a:schemeClr val="accent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Rectangle 51">
              <a:hlinkClick r:id="rId2" action="ppaction://hlinksldjump"/>
              <a:extLst>
                <a:ext uri="{FF2B5EF4-FFF2-40B4-BE49-F238E27FC236}">
                  <a16:creationId xmlns:a16="http://schemas.microsoft.com/office/drawing/2014/main" id="{0263A790-C10E-49CF-A269-490B991A6312}"/>
                </a:ext>
              </a:extLst>
            </p:cNvPr>
            <p:cNvSpPr/>
            <p:nvPr/>
          </p:nvSpPr>
          <p:spPr>
            <a:xfrm>
              <a:off x="844864" y="1674463"/>
              <a:ext cx="219456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Trend Analysis</a:t>
              </a:r>
              <a:endPara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7C120B8-3DCD-4CBF-8D07-CAD613454280}"/>
                </a:ext>
              </a:extLst>
            </p:cNvPr>
            <p:cNvSpPr/>
            <p:nvPr/>
          </p:nvSpPr>
          <p:spPr>
            <a:xfrm>
              <a:off x="844864" y="2412223"/>
              <a:ext cx="219456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Identify Influencers</a:t>
              </a:r>
              <a:endPara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6F17CC0-C68C-40D9-9D13-92CE81595F62}"/>
                </a:ext>
              </a:extLst>
            </p:cNvPr>
            <p:cNvSpPr/>
            <p:nvPr/>
          </p:nvSpPr>
          <p:spPr>
            <a:xfrm>
              <a:off x="844864" y="3149982"/>
              <a:ext cx="219456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Events Analysis</a:t>
              </a:r>
              <a:endPara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52791F-7481-4610-98B2-2AFFFD5C857D}"/>
              </a:ext>
            </a:extLst>
          </p:cNvPr>
          <p:cNvGrpSpPr/>
          <p:nvPr/>
        </p:nvGrpSpPr>
        <p:grpSpPr>
          <a:xfrm>
            <a:off x="3706531" y="1050844"/>
            <a:ext cx="2377440" cy="2867635"/>
            <a:chOff x="3986637" y="1050844"/>
            <a:chExt cx="2377440" cy="286763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225F054-95B3-4870-AC56-5B7769436851}"/>
                </a:ext>
              </a:extLst>
            </p:cNvPr>
            <p:cNvSpPr/>
            <p:nvPr/>
          </p:nvSpPr>
          <p:spPr>
            <a:xfrm>
              <a:off x="3986637" y="1050844"/>
              <a:ext cx="2377440" cy="286763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N" sz="1600" dirty="0">
                  <a:solidFill>
                    <a:schemeClr val="accent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Marketplace</a:t>
              </a:r>
              <a:endParaRPr lang="en-US" sz="1600" dirty="0">
                <a:solidFill>
                  <a:schemeClr val="accent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DEF0DFC-1564-415A-B0A4-9B2229B3860F}"/>
                </a:ext>
              </a:extLst>
            </p:cNvPr>
            <p:cNvSpPr/>
            <p:nvPr/>
          </p:nvSpPr>
          <p:spPr>
            <a:xfrm>
              <a:off x="4078077" y="1674463"/>
              <a:ext cx="2194560" cy="457200"/>
            </a:xfrm>
            <a:prstGeom prst="rect">
              <a:avLst/>
            </a:prstGeom>
            <a:solidFill>
              <a:srgbClr val="0958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Identify small competitors</a:t>
              </a:r>
              <a:endPara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3AA303D-ACDB-430C-909A-31A70AB30D53}"/>
                </a:ext>
              </a:extLst>
            </p:cNvPr>
            <p:cNvSpPr/>
            <p:nvPr/>
          </p:nvSpPr>
          <p:spPr>
            <a:xfrm>
              <a:off x="4078077" y="2412223"/>
              <a:ext cx="2194560" cy="457200"/>
            </a:xfrm>
            <a:prstGeom prst="rect">
              <a:avLst/>
            </a:prstGeom>
            <a:solidFill>
              <a:srgbClr val="0958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Switchers Analysis</a:t>
              </a:r>
              <a:endPara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1A24986-B999-4A85-B812-63580793367B}"/>
                </a:ext>
              </a:extLst>
            </p:cNvPr>
            <p:cNvSpPr/>
            <p:nvPr/>
          </p:nvSpPr>
          <p:spPr>
            <a:xfrm>
              <a:off x="4078077" y="3149982"/>
              <a:ext cx="2194560" cy="457200"/>
            </a:xfrm>
            <a:prstGeom prst="rect">
              <a:avLst/>
            </a:prstGeom>
            <a:solidFill>
              <a:srgbClr val="0958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Purchase Intent Analysis</a:t>
              </a:r>
              <a:endPara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BA7C69-43F3-4E36-8129-7C4B20616B1F}"/>
              </a:ext>
            </a:extLst>
          </p:cNvPr>
          <p:cNvGrpSpPr/>
          <p:nvPr/>
        </p:nvGrpSpPr>
        <p:grpSpPr>
          <a:xfrm>
            <a:off x="6643314" y="1050844"/>
            <a:ext cx="2377440" cy="2867635"/>
            <a:chOff x="7203527" y="1050844"/>
            <a:chExt cx="2377440" cy="286763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A87C4B-185A-47B5-8D28-B32B21793A9D}"/>
                </a:ext>
              </a:extLst>
            </p:cNvPr>
            <p:cNvSpPr/>
            <p:nvPr/>
          </p:nvSpPr>
          <p:spPr>
            <a:xfrm>
              <a:off x="7203527" y="1050844"/>
              <a:ext cx="2377440" cy="286763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N" sz="1600" dirty="0">
                  <a:solidFill>
                    <a:schemeClr val="accent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Brand Insights</a:t>
              </a:r>
              <a:endParaRPr lang="en-US" sz="1600" dirty="0">
                <a:solidFill>
                  <a:schemeClr val="accent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B6A3EF7-6BC1-433B-87E9-F1059B96A017}"/>
                </a:ext>
              </a:extLst>
            </p:cNvPr>
            <p:cNvSpPr/>
            <p:nvPr/>
          </p:nvSpPr>
          <p:spPr>
            <a:xfrm>
              <a:off x="7294967" y="1698475"/>
              <a:ext cx="2194560" cy="457200"/>
            </a:xfrm>
            <a:prstGeom prst="rect">
              <a:avLst/>
            </a:prstGeom>
            <a:solidFill>
              <a:srgbClr val="0958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Brand Benchmarking</a:t>
              </a:r>
              <a:endPara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6289CCF-F6EA-41F0-BDFA-ABE6FA438AEA}"/>
                </a:ext>
              </a:extLst>
            </p:cNvPr>
            <p:cNvSpPr/>
            <p:nvPr/>
          </p:nvSpPr>
          <p:spPr>
            <a:xfrm>
              <a:off x="7294967" y="2423781"/>
              <a:ext cx="2194560" cy="457200"/>
            </a:xfrm>
            <a:prstGeom prst="rect">
              <a:avLst/>
            </a:prstGeom>
            <a:solidFill>
              <a:srgbClr val="0958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Brand Messaging</a:t>
              </a:r>
              <a:endPara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1712DBF-6EEF-4CAB-809A-1A9A70304CA8}"/>
                </a:ext>
              </a:extLst>
            </p:cNvPr>
            <p:cNvSpPr/>
            <p:nvPr/>
          </p:nvSpPr>
          <p:spPr>
            <a:xfrm>
              <a:off x="7294967" y="3149087"/>
              <a:ext cx="2194560" cy="457200"/>
            </a:xfrm>
            <a:prstGeom prst="rect">
              <a:avLst/>
            </a:prstGeom>
            <a:solidFill>
              <a:srgbClr val="0958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Campaign Analysis</a:t>
              </a:r>
              <a:endPara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14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20201" y="6356349"/>
            <a:ext cx="2743200" cy="365125"/>
          </a:xfrm>
        </p:spPr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544" y="98444"/>
            <a:ext cx="2979772" cy="430887"/>
          </a:xfrm>
        </p:spPr>
        <p:txBody>
          <a:bodyPr/>
          <a:lstStyle/>
          <a:p>
            <a:r>
              <a:rPr lang="en-IN" dirty="0"/>
              <a:t>Process workflow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D0D7F0AA-A298-4CD3-B7E2-C19F1F76F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r="9663"/>
          <a:stretch/>
        </p:blipFill>
        <p:spPr>
          <a:xfrm>
            <a:off x="1281797" y="3736114"/>
            <a:ext cx="10080000" cy="391513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8077F36C-0628-463F-B6C0-8403090861AE}"/>
              </a:ext>
            </a:extLst>
          </p:cNvPr>
          <p:cNvSpPr/>
          <p:nvPr/>
        </p:nvSpPr>
        <p:spPr>
          <a:xfrm>
            <a:off x="4928895" y="3603484"/>
            <a:ext cx="457200" cy="457200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894C13-529B-4331-AF57-1BBD231D02BA}"/>
              </a:ext>
            </a:extLst>
          </p:cNvPr>
          <p:cNvSpPr/>
          <p:nvPr/>
        </p:nvSpPr>
        <p:spPr>
          <a:xfrm>
            <a:off x="7423497" y="3603384"/>
            <a:ext cx="457200" cy="4572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 cap="flat" cmpd="sng" algn="ctr">
            <a:solidFill>
              <a:srgbClr val="2F354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6876B72-C4B9-461A-99D8-E0A5E7C1708E}"/>
              </a:ext>
            </a:extLst>
          </p:cNvPr>
          <p:cNvSpPr/>
          <p:nvPr/>
        </p:nvSpPr>
        <p:spPr>
          <a:xfrm>
            <a:off x="10234641" y="3603265"/>
            <a:ext cx="457200" cy="457200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70B4B5C-C295-4B42-ADC4-D744543A7C76}"/>
              </a:ext>
            </a:extLst>
          </p:cNvPr>
          <p:cNvSpPr/>
          <p:nvPr/>
        </p:nvSpPr>
        <p:spPr>
          <a:xfrm>
            <a:off x="2157242" y="3603484"/>
            <a:ext cx="457200" cy="470534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 cap="flat" cmpd="sng" algn="ctr">
            <a:solidFill>
              <a:srgbClr val="2F354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1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D2D9D3E-0944-4121-9AF9-95D60F1EEF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060" y="3096654"/>
            <a:ext cx="900000" cy="40567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ECA7244-491C-4E53-9993-ECB982280C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304"/>
          <a:stretch/>
        </p:blipFill>
        <p:spPr>
          <a:xfrm>
            <a:off x="215060" y="4309103"/>
            <a:ext cx="1188381" cy="216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832F7B9-0E8B-461F-9D6A-EA503527E2A1}"/>
              </a:ext>
            </a:extLst>
          </p:cNvPr>
          <p:cNvSpPr/>
          <p:nvPr/>
        </p:nvSpPr>
        <p:spPr>
          <a:xfrm>
            <a:off x="1199741" y="1118422"/>
            <a:ext cx="2804764" cy="117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Meetings to understand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Strategy &amp; Roadmap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 Roadmap, Features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Competitors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Event Calendar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11" y="4949828"/>
            <a:ext cx="1162050" cy="116205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616151" y="6082218"/>
            <a:ext cx="1425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Sales &amp; Marketing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805772" y="5065750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 &amp; 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16151" y="4753977"/>
            <a:ext cx="1427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 Managers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60066" y="5377524"/>
            <a:ext cx="919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Leadership</a:t>
            </a:r>
          </a:p>
        </p:txBody>
      </p:sp>
      <p:sp>
        <p:nvSpPr>
          <p:cNvPr id="79" name="Arrow: Right 244">
            <a:extLst>
              <a:ext uri="{FF2B5EF4-FFF2-40B4-BE49-F238E27FC236}">
                <a16:creationId xmlns:a16="http://schemas.microsoft.com/office/drawing/2014/main" id="{97489058-F066-4F18-BD16-11AD23E32A12}"/>
              </a:ext>
            </a:extLst>
          </p:cNvPr>
          <p:cNvSpPr/>
          <p:nvPr/>
        </p:nvSpPr>
        <p:spPr>
          <a:xfrm>
            <a:off x="3587842" y="1476299"/>
            <a:ext cx="415532" cy="484632"/>
          </a:xfrm>
          <a:prstGeom prst="rightArrow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Arrow: Right 244">
            <a:extLst>
              <a:ext uri="{FF2B5EF4-FFF2-40B4-BE49-F238E27FC236}">
                <a16:creationId xmlns:a16="http://schemas.microsoft.com/office/drawing/2014/main" id="{97489058-F066-4F18-BD16-11AD23E32A12}"/>
              </a:ext>
            </a:extLst>
          </p:cNvPr>
          <p:cNvSpPr/>
          <p:nvPr/>
        </p:nvSpPr>
        <p:spPr>
          <a:xfrm>
            <a:off x="3587842" y="5084847"/>
            <a:ext cx="415532" cy="484632"/>
          </a:xfrm>
          <a:prstGeom prst="rightArrow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33" y="1014219"/>
            <a:ext cx="2002937" cy="144000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626869" y="4245999"/>
            <a:ext cx="165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Review &amp; Signoff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335178" y="4245999"/>
            <a:ext cx="175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Wireframe Signoff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02" y="4849695"/>
            <a:ext cx="878105" cy="878105"/>
          </a:xfrm>
          <a:prstGeom prst="rect">
            <a:avLst/>
          </a:prstGeom>
        </p:spPr>
      </p:pic>
      <p:sp>
        <p:nvSpPr>
          <p:cNvPr id="88" name="Arrow: Right 244">
            <a:extLst>
              <a:ext uri="{FF2B5EF4-FFF2-40B4-BE49-F238E27FC236}">
                <a16:creationId xmlns:a16="http://schemas.microsoft.com/office/drawing/2014/main" id="{97489058-F066-4F18-BD16-11AD23E32A12}"/>
              </a:ext>
            </a:extLst>
          </p:cNvPr>
          <p:cNvSpPr/>
          <p:nvPr/>
        </p:nvSpPr>
        <p:spPr>
          <a:xfrm>
            <a:off x="6348920" y="1476299"/>
            <a:ext cx="415532" cy="484632"/>
          </a:xfrm>
          <a:prstGeom prst="rightArrow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Arrow: Right 244">
            <a:extLst>
              <a:ext uri="{FF2B5EF4-FFF2-40B4-BE49-F238E27FC236}">
                <a16:creationId xmlns:a16="http://schemas.microsoft.com/office/drawing/2014/main" id="{97489058-F066-4F18-BD16-11AD23E32A12}"/>
              </a:ext>
            </a:extLst>
          </p:cNvPr>
          <p:cNvSpPr/>
          <p:nvPr/>
        </p:nvSpPr>
        <p:spPr>
          <a:xfrm>
            <a:off x="6348920" y="5084847"/>
            <a:ext cx="415532" cy="484632"/>
          </a:xfrm>
          <a:prstGeom prst="rightArrow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Arrow: Right 244">
            <a:extLst>
              <a:ext uri="{FF2B5EF4-FFF2-40B4-BE49-F238E27FC236}">
                <a16:creationId xmlns:a16="http://schemas.microsoft.com/office/drawing/2014/main" id="{97489058-F066-4F18-BD16-11AD23E32A12}"/>
              </a:ext>
            </a:extLst>
          </p:cNvPr>
          <p:cNvSpPr/>
          <p:nvPr/>
        </p:nvSpPr>
        <p:spPr>
          <a:xfrm>
            <a:off x="8821529" y="1476299"/>
            <a:ext cx="415532" cy="484632"/>
          </a:xfrm>
          <a:prstGeom prst="rightArrow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Arrow: Right 244">
            <a:extLst>
              <a:ext uri="{FF2B5EF4-FFF2-40B4-BE49-F238E27FC236}">
                <a16:creationId xmlns:a16="http://schemas.microsoft.com/office/drawing/2014/main" id="{97489058-F066-4F18-BD16-11AD23E32A12}"/>
              </a:ext>
            </a:extLst>
          </p:cNvPr>
          <p:cNvSpPr/>
          <p:nvPr/>
        </p:nvSpPr>
        <p:spPr>
          <a:xfrm>
            <a:off x="8821529" y="5084847"/>
            <a:ext cx="415532" cy="484632"/>
          </a:xfrm>
          <a:prstGeom prst="rightArrow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/>
          <p:cNvSpPr txBox="1"/>
          <p:nvPr/>
        </p:nvSpPr>
        <p:spPr>
          <a:xfrm>
            <a:off x="1403441" y="3207927"/>
            <a:ext cx="2249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Requirements Gathering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338939" y="3207927"/>
            <a:ext cx="1716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Wireframe Design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891206" y="424599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Review &amp; Retag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911785" y="320792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078387" y="3207927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Deploy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985806" y="688989"/>
            <a:ext cx="452560" cy="27699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729760" y="688989"/>
            <a:ext cx="609462" cy="27699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205CD24-5A22-4357-BDAC-C0B9DABEE709}"/>
              </a:ext>
            </a:extLst>
          </p:cNvPr>
          <p:cNvCxnSpPr/>
          <p:nvPr/>
        </p:nvCxnSpPr>
        <p:spPr>
          <a:xfrm flipV="1">
            <a:off x="7258322" y="1242351"/>
            <a:ext cx="720000" cy="1"/>
          </a:xfrm>
          <a:prstGeom prst="line">
            <a:avLst/>
          </a:prstGeom>
          <a:noFill/>
          <a:ln w="9525" cap="flat" cmpd="sng" algn="ctr">
            <a:solidFill>
              <a:srgbClr val="2A79FF">
                <a:shade val="95000"/>
                <a:satMod val="105000"/>
                <a:alpha val="59000"/>
              </a:srgbClr>
            </a:solidFill>
            <a:prstDash val="dash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E676E67-332C-416F-ACA1-16F009E8E317}"/>
              </a:ext>
            </a:extLst>
          </p:cNvPr>
          <p:cNvCxnSpPr/>
          <p:nvPr/>
        </p:nvCxnSpPr>
        <p:spPr>
          <a:xfrm rot="5400000">
            <a:off x="7123321" y="1117637"/>
            <a:ext cx="270000" cy="0"/>
          </a:xfrm>
          <a:prstGeom prst="straightConnector1">
            <a:avLst/>
          </a:prstGeom>
          <a:noFill/>
          <a:ln w="9525" cap="flat" cmpd="sng" algn="ctr">
            <a:solidFill>
              <a:srgbClr val="2A79FF">
                <a:shade val="95000"/>
                <a:satMod val="105000"/>
                <a:alpha val="59000"/>
              </a:srgbClr>
            </a:solidFill>
            <a:prstDash val="dash"/>
            <a:tailEnd type="none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E676E67-332C-416F-ACA1-16F009E8E317}"/>
              </a:ext>
            </a:extLst>
          </p:cNvPr>
          <p:cNvCxnSpPr/>
          <p:nvPr/>
        </p:nvCxnSpPr>
        <p:spPr>
          <a:xfrm rot="5400000">
            <a:off x="7843322" y="1117637"/>
            <a:ext cx="270000" cy="0"/>
          </a:xfrm>
          <a:prstGeom prst="straightConnector1">
            <a:avLst/>
          </a:prstGeom>
          <a:noFill/>
          <a:ln w="9525" cap="flat" cmpd="sng" algn="ctr">
            <a:solidFill>
              <a:srgbClr val="2A79FF">
                <a:shade val="95000"/>
                <a:satMod val="105000"/>
                <a:alpha val="59000"/>
              </a:srgbClr>
            </a:solidFill>
            <a:prstDash val="dash"/>
            <a:tailEnd type="none"/>
          </a:ln>
          <a:effectLst/>
        </p:spPr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E676E67-332C-416F-ACA1-16F009E8E317}"/>
              </a:ext>
            </a:extLst>
          </p:cNvPr>
          <p:cNvCxnSpPr/>
          <p:nvPr/>
        </p:nvCxnSpPr>
        <p:spPr>
          <a:xfrm rot="5400000">
            <a:off x="7464944" y="1413080"/>
            <a:ext cx="270000" cy="0"/>
          </a:xfrm>
          <a:prstGeom prst="straightConnector1">
            <a:avLst/>
          </a:prstGeom>
          <a:noFill/>
          <a:ln w="9525" cap="flat" cmpd="sng" algn="ctr">
            <a:solidFill>
              <a:srgbClr val="2A79FF">
                <a:shade val="95000"/>
                <a:satMod val="105000"/>
                <a:alpha val="59000"/>
              </a:srgbClr>
            </a:solidFill>
            <a:prstDash val="dash"/>
            <a:tailEnd type="triangle"/>
          </a:ln>
          <a:effectLst/>
        </p:spPr>
      </p:cxnSp>
      <p:sp>
        <p:nvSpPr>
          <p:cNvPr id="136" name="TextBox 135"/>
          <p:cNvSpPr txBox="1"/>
          <p:nvPr/>
        </p:nvSpPr>
        <p:spPr>
          <a:xfrm>
            <a:off x="7046217" y="1584180"/>
            <a:ext cx="1213794" cy="64633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Extraction</a:t>
            </a:r>
          </a:p>
          <a:p>
            <a:pPr algn="ctr"/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&amp; </a:t>
            </a:r>
          </a:p>
          <a:p>
            <a:pPr algn="ctr"/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Storage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514097" y="2565528"/>
            <a:ext cx="2287806" cy="46166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Classification</a:t>
            </a:r>
          </a:p>
          <a:p>
            <a:pPr algn="ctr"/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(Lexical analysis, Google vision)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E676E67-332C-416F-ACA1-16F009E8E317}"/>
              </a:ext>
            </a:extLst>
          </p:cNvPr>
          <p:cNvCxnSpPr/>
          <p:nvPr/>
        </p:nvCxnSpPr>
        <p:spPr>
          <a:xfrm rot="5400000">
            <a:off x="7499552" y="2391355"/>
            <a:ext cx="270000" cy="0"/>
          </a:xfrm>
          <a:prstGeom prst="straightConnector1">
            <a:avLst/>
          </a:prstGeom>
          <a:noFill/>
          <a:ln w="9525" cap="flat" cmpd="sng" algn="ctr">
            <a:solidFill>
              <a:srgbClr val="2A79FF">
                <a:shade val="95000"/>
                <a:satMod val="105000"/>
                <a:alpha val="59000"/>
              </a:srgbClr>
            </a:solidFill>
            <a:prstDash val="dash"/>
            <a:tailEnd type="triangle"/>
          </a:ln>
          <a:effectLst/>
        </p:spPr>
      </p:cxnSp>
      <p:sp>
        <p:nvSpPr>
          <p:cNvPr id="139" name="Right Arrow 263">
            <a:extLst>
              <a:ext uri="{FF2B5EF4-FFF2-40B4-BE49-F238E27FC236}">
                <a16:creationId xmlns:a16="http://schemas.microsoft.com/office/drawing/2014/main" id="{748B87EE-0651-4908-AB86-006B632D975C}"/>
              </a:ext>
            </a:extLst>
          </p:cNvPr>
          <p:cNvSpPr/>
          <p:nvPr/>
        </p:nvSpPr>
        <p:spPr>
          <a:xfrm rot="5400000">
            <a:off x="7470368" y="3223055"/>
            <a:ext cx="328367" cy="152350"/>
          </a:xfrm>
          <a:prstGeom prst="rightArrow">
            <a:avLst/>
          </a:prstGeom>
          <a:solidFill>
            <a:srgbClr val="1CB96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942264" y="4944459"/>
            <a:ext cx="2126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marL="228600" indent="-228600" algn="l">
              <a:buFont typeface="+mj-lt"/>
              <a:buAutoNum type="arabicPeriod"/>
            </a:pPr>
            <a:r>
              <a:rPr lang="en-US" sz="12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Tag validation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 Tags suggestion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 Keywords suggestion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107314" y="959805"/>
            <a:ext cx="785087" cy="64633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Refactor </a:t>
            </a:r>
          </a:p>
          <a:p>
            <a:pPr algn="ctr"/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&amp;</a:t>
            </a:r>
          </a:p>
          <a:p>
            <a:pPr algn="ctr"/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Remodel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E676E67-332C-416F-ACA1-16F009E8E317}"/>
              </a:ext>
            </a:extLst>
          </p:cNvPr>
          <p:cNvCxnSpPr/>
          <p:nvPr/>
        </p:nvCxnSpPr>
        <p:spPr>
          <a:xfrm rot="5400000">
            <a:off x="10364857" y="1777236"/>
            <a:ext cx="270000" cy="0"/>
          </a:xfrm>
          <a:prstGeom prst="straightConnector1">
            <a:avLst/>
          </a:prstGeom>
          <a:noFill/>
          <a:ln w="9525" cap="flat" cmpd="sng" algn="ctr">
            <a:solidFill>
              <a:srgbClr val="2A79FF">
                <a:shade val="95000"/>
                <a:satMod val="105000"/>
                <a:alpha val="59000"/>
              </a:srgbClr>
            </a:solidFill>
            <a:prstDash val="dash"/>
            <a:tailEnd type="triangle"/>
          </a:ln>
          <a:effectLst/>
        </p:spPr>
      </p:cxnSp>
      <p:sp>
        <p:nvSpPr>
          <p:cNvPr id="143" name="TextBox 142"/>
          <p:cNvSpPr txBox="1"/>
          <p:nvPr/>
        </p:nvSpPr>
        <p:spPr>
          <a:xfrm>
            <a:off x="9766255" y="1993302"/>
            <a:ext cx="1467204" cy="64633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 Layer</a:t>
            </a:r>
          </a:p>
          <a:p>
            <a:pPr algn="ctr"/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(Classified text &amp; </a:t>
            </a:r>
          </a:p>
          <a:p>
            <a:pPr algn="ctr"/>
            <a:r>
              <a:rPr lang="en-IN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images)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9737949" y="4245999"/>
            <a:ext cx="163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Validation &amp; UAT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9528796" y="5056518"/>
            <a:ext cx="212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marL="228600" indent="-228600" algn="l">
              <a:buFont typeface="+mj-lt"/>
              <a:buAutoNum type="arabicPeriod"/>
            </a:pPr>
            <a:r>
              <a:rPr lang="en-US" sz="12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Validating output trends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UAT – Dashboard output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6238742" y="584124"/>
            <a:ext cx="3232002" cy="558254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4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9" grpId="0" animBg="1"/>
      <p:bldP spid="73" grpId="0"/>
      <p:bldP spid="75" grpId="0"/>
      <p:bldP spid="76" grpId="0"/>
      <p:bldP spid="77" grpId="0"/>
      <p:bldP spid="78" grpId="0"/>
      <p:bldP spid="79" grpId="0" animBg="1"/>
      <p:bldP spid="80" grpId="0" animBg="1"/>
      <p:bldP spid="82" grpId="0"/>
      <p:bldP spid="83" grpId="0"/>
      <p:bldP spid="88" grpId="0" animBg="1"/>
      <p:bldP spid="89" grpId="0" animBg="1"/>
      <p:bldP spid="90" grpId="0" animBg="1"/>
      <p:bldP spid="91" grpId="0" animBg="1"/>
      <p:bldP spid="122" grpId="0"/>
      <p:bldP spid="123" grpId="0"/>
      <p:bldP spid="124" grpId="0"/>
      <p:bldP spid="125" grpId="0"/>
      <p:bldP spid="126" grpId="0"/>
      <p:bldP spid="128" grpId="0" animBg="1"/>
      <p:bldP spid="130" grpId="0" animBg="1"/>
      <p:bldP spid="136" grpId="0" animBg="1"/>
      <p:bldP spid="137" grpId="0" animBg="1"/>
      <p:bldP spid="139" grpId="0" animBg="1"/>
      <p:bldP spid="140" grpId="0"/>
      <p:bldP spid="141" grpId="0" animBg="1"/>
      <p:bldP spid="143" grpId="0" animBg="1"/>
      <p:bldP spid="144" grpId="0"/>
      <p:bldP spid="145" grpId="0"/>
      <p:bldP spid="1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544" y="129221"/>
            <a:ext cx="4257494" cy="369332"/>
          </a:xfrm>
        </p:spPr>
        <p:txBody>
          <a:bodyPr/>
          <a:lstStyle/>
          <a:p>
            <a:r>
              <a:rPr lang="en-US" sz="2400" dirty="0"/>
              <a:t>Image classification workflow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8632" y="889617"/>
            <a:ext cx="2316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1. Image Extraction &amp; Classification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972" y="1572923"/>
            <a:ext cx="27029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Collect Images from Instagram and pass them on to the Classification API to detect &amp; transform images using Neural Network</a:t>
            </a:r>
          </a:p>
        </p:txBody>
      </p:sp>
      <p:pic>
        <p:nvPicPr>
          <p:cNvPr id="6" name="Picture 2" descr="Image result for instagram im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65" y="841642"/>
            <a:ext cx="548213" cy="54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60956" y="889617"/>
            <a:ext cx="2883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2. Detect and classify images for validation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60955" y="1488285"/>
            <a:ext cx="2702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Using google vision API detect and classify the input layer to tags. Validate and retag images and use it as a feedback loop in the classification model</a:t>
            </a:r>
          </a:p>
        </p:txBody>
      </p:sp>
      <p:pic>
        <p:nvPicPr>
          <p:cNvPr id="9" name="Picture 4" descr="Image result for google vision ap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 bwMode="auto">
          <a:xfrm>
            <a:off x="4744905" y="804373"/>
            <a:ext cx="1174807" cy="58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169593" y="1012727"/>
            <a:ext cx="3031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3. Review &amp; Retag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59418" y="1657561"/>
            <a:ext cx="2702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Revlon team to validate and retag sample images to improve model accuracy</a:t>
            </a:r>
          </a:p>
        </p:txBody>
      </p:sp>
      <p:pic>
        <p:nvPicPr>
          <p:cNvPr id="14" name="Picture 1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9548" y="2543600"/>
            <a:ext cx="910800" cy="7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b="25213"/>
          <a:stretch/>
        </p:blipFill>
        <p:spPr>
          <a:xfrm>
            <a:off x="6377280" y="6292199"/>
            <a:ext cx="756031" cy="5654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r="9298" b="8282"/>
          <a:stretch/>
        </p:blipFill>
        <p:spPr>
          <a:xfrm>
            <a:off x="899717" y="3389854"/>
            <a:ext cx="911259" cy="720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ADA74E-2FB5-4074-86CC-7C61686881E6}"/>
              </a:ext>
            </a:extLst>
          </p:cNvPr>
          <p:cNvCxnSpPr>
            <a:cxnSpLocks/>
          </p:cNvCxnSpPr>
          <p:nvPr/>
        </p:nvCxnSpPr>
        <p:spPr>
          <a:xfrm>
            <a:off x="279358" y="3349180"/>
            <a:ext cx="3200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393E4D24-CE04-4802-940D-890F2CBF3CDA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t="2567" r="5829" b="36450"/>
          <a:stretch/>
        </p:blipFill>
        <p:spPr>
          <a:xfrm>
            <a:off x="1966891" y="2543600"/>
            <a:ext cx="764452" cy="720000"/>
          </a:xfrm>
          <a:prstGeom prst="rect">
            <a:avLst/>
          </a:prstGeom>
          <a:blipFill dpi="0" rotWithShape="1">
            <a:blip r:embed="rId8">
              <a:alphaModFix amt="54000"/>
            </a:blip>
            <a:srcRect/>
            <a:tile tx="0" ty="0" sx="100000" sy="100000" flip="none" algn="tl"/>
          </a:blipFill>
          <a:ln w="88900" cap="sq">
            <a:noFill/>
            <a:miter lim="800000"/>
          </a:ln>
          <a:effectLst/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3359E92-F127-4D26-9B8A-89EACA34CAFB}"/>
              </a:ext>
            </a:extLst>
          </p:cNvPr>
          <p:cNvSpPr/>
          <p:nvPr/>
        </p:nvSpPr>
        <p:spPr>
          <a:xfrm>
            <a:off x="3479757" y="3107055"/>
            <a:ext cx="1500811" cy="3888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Google Cloud Vision API</a:t>
            </a:r>
            <a:endParaRPr lang="en-US" sz="1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870FEFE-FF12-4576-98A7-61FDDC2B2376}"/>
              </a:ext>
            </a:extLst>
          </p:cNvPr>
          <p:cNvCxnSpPr>
            <a:cxnSpLocks/>
          </p:cNvCxnSpPr>
          <p:nvPr/>
        </p:nvCxnSpPr>
        <p:spPr>
          <a:xfrm flipV="1">
            <a:off x="5007864" y="3297708"/>
            <a:ext cx="72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AB1E8245-3837-48F1-BDC5-7249304578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5783" y="2342936"/>
          <a:ext cx="2166017" cy="2219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1492">
                  <a:extLst>
                    <a:ext uri="{9D8B030D-6E8A-4147-A177-3AD203B41FA5}">
                      <a16:colId xmlns:a16="http://schemas.microsoft.com/office/drawing/2014/main" val="652991199"/>
                    </a:ext>
                  </a:extLst>
                </a:gridCol>
                <a:gridCol w="1064525">
                  <a:extLst>
                    <a:ext uri="{9D8B030D-6E8A-4147-A177-3AD203B41FA5}">
                      <a16:colId xmlns:a16="http://schemas.microsoft.com/office/drawing/2014/main" val="2667506625"/>
                    </a:ext>
                  </a:extLst>
                </a:gridCol>
              </a:tblGrid>
              <a:tr h="1213188">
                <a:tc>
                  <a:txBody>
                    <a:bodyPr/>
                    <a:lstStyle/>
                    <a:p>
                      <a:r>
                        <a:rPr lang="en-IN" sz="1200" dirty="0"/>
                        <a:t>Eyebrows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Eyeshadow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Teary eye</a:t>
                      </a:r>
                    </a:p>
                    <a:p>
                      <a:r>
                        <a:rPr lang="en-IN" sz="1200" dirty="0"/>
                        <a:t>Black Liner </a:t>
                      </a:r>
                    </a:p>
                    <a:p>
                      <a:r>
                        <a:rPr lang="en-IN" sz="1200" dirty="0"/>
                        <a:t>Mascara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Eye</a:t>
                      </a:r>
                      <a:r>
                        <a:rPr lang="en-IN" sz="1200" baseline="0" dirty="0"/>
                        <a:t>lashes</a:t>
                      </a:r>
                      <a:endParaRPr lang="en-I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Coloured lens</a:t>
                      </a:r>
                    </a:p>
                    <a:p>
                      <a:r>
                        <a:rPr lang="en-IN" sz="1200" dirty="0"/>
                        <a:t>Black Liner </a:t>
                      </a:r>
                    </a:p>
                    <a:p>
                      <a:r>
                        <a:rPr lang="en-IN" sz="1200" dirty="0"/>
                        <a:t>Mascara</a:t>
                      </a:r>
                    </a:p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Rosy lips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18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Eyeshadow</a:t>
                      </a:r>
                    </a:p>
                    <a:p>
                      <a:r>
                        <a:rPr lang="en-IN" sz="1200" dirty="0"/>
                        <a:t>Black Liner</a:t>
                      </a:r>
                    </a:p>
                    <a:p>
                      <a:r>
                        <a:rPr lang="en-IN" sz="1200" dirty="0"/>
                        <a:t>Blue shadow</a:t>
                      </a:r>
                    </a:p>
                    <a:p>
                      <a:r>
                        <a:rPr lang="en-IN" sz="1200" dirty="0"/>
                        <a:t>Mascara</a:t>
                      </a:r>
                    </a:p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Smokey eye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Eyebrow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Coloured</a:t>
                      </a:r>
                      <a:r>
                        <a:rPr lang="en-IN" sz="1200" baseline="0" dirty="0"/>
                        <a:t> lens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Teary eye</a:t>
                      </a:r>
                    </a:p>
                    <a:p>
                      <a:r>
                        <a:rPr lang="en-IN" sz="1200" dirty="0"/>
                        <a:t>Eyelashes</a:t>
                      </a:r>
                    </a:p>
                    <a:p>
                      <a:r>
                        <a:rPr lang="en-IN" sz="1200" dirty="0"/>
                        <a:t>Mascara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668844"/>
                  </a:ext>
                </a:extLst>
              </a:tr>
            </a:tbl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9195207" y="5121927"/>
            <a:ext cx="3031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4. Refactor &amp; Remodel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013261" y="5942779"/>
            <a:ext cx="2702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Based on the validations in step 2 refactor and remodel the classification system</a:t>
            </a:r>
          </a:p>
        </p:txBody>
      </p:sp>
      <p:pic>
        <p:nvPicPr>
          <p:cNvPr id="68" name="Picture 6" descr="Related image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7" t="21504" r="15442" b="22936"/>
          <a:stretch/>
        </p:blipFill>
        <p:spPr bwMode="auto">
          <a:xfrm>
            <a:off x="8758150" y="5088384"/>
            <a:ext cx="874115" cy="39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70FEFE-FF12-4576-98A7-61FDDC2B2376}"/>
              </a:ext>
            </a:extLst>
          </p:cNvPr>
          <p:cNvCxnSpPr>
            <a:cxnSpLocks/>
          </p:cNvCxnSpPr>
          <p:nvPr/>
        </p:nvCxnSpPr>
        <p:spPr>
          <a:xfrm flipV="1">
            <a:off x="8247620" y="3306933"/>
            <a:ext cx="72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B1E8245-3837-48F1-BDC5-7249304578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0802" y="2277378"/>
          <a:ext cx="286897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372">
                  <a:extLst>
                    <a:ext uri="{9D8B030D-6E8A-4147-A177-3AD203B41FA5}">
                      <a16:colId xmlns:a16="http://schemas.microsoft.com/office/drawing/2014/main" val="652991199"/>
                    </a:ext>
                  </a:extLst>
                </a:gridCol>
                <a:gridCol w="1361598">
                  <a:extLst>
                    <a:ext uri="{9D8B030D-6E8A-4147-A177-3AD203B41FA5}">
                      <a16:colId xmlns:a16="http://schemas.microsoft.com/office/drawing/2014/main" val="2667506625"/>
                    </a:ext>
                  </a:extLst>
                </a:gridCol>
              </a:tblGrid>
              <a:tr h="891581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00B050"/>
                          </a:solidFill>
                        </a:rPr>
                        <a:t>Eye Glitter</a:t>
                      </a:r>
                    </a:p>
                    <a:p>
                      <a:r>
                        <a:rPr lang="en-IN" sz="1200" dirty="0">
                          <a:solidFill>
                            <a:srgbClr val="00B050"/>
                          </a:solidFill>
                        </a:rPr>
                        <a:t>Eye Paint</a:t>
                      </a:r>
                    </a:p>
                    <a:p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IN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Black</a:t>
                      </a:r>
                      <a:r>
                        <a:rPr lang="en-IN" sz="1200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Tinted Eyebrows</a:t>
                      </a:r>
                    </a:p>
                    <a:p>
                      <a:r>
                        <a:rPr lang="en-IN" sz="1200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Shimmery eyes</a:t>
                      </a:r>
                    </a:p>
                    <a:p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aseline="0" dirty="0">
                          <a:solidFill>
                            <a:srgbClr val="00B050"/>
                          </a:solidFill>
                        </a:rPr>
                        <a:t>Blush</a:t>
                      </a:r>
                    </a:p>
                    <a:p>
                      <a:r>
                        <a:rPr lang="en-IN" sz="1200" baseline="0" dirty="0">
                          <a:solidFill>
                            <a:srgbClr val="00B050"/>
                          </a:solidFill>
                        </a:rPr>
                        <a:t>Black eyelashes</a:t>
                      </a:r>
                    </a:p>
                    <a:p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Wishbone</a:t>
                      </a:r>
                      <a:r>
                        <a:rPr lang="en-IN" sz="1200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IN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winged</a:t>
                      </a:r>
                      <a:r>
                        <a:rPr lang="en-IN" sz="1200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eye liner</a:t>
                      </a:r>
                    </a:p>
                    <a:p>
                      <a:r>
                        <a:rPr lang="en-IN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Eyebrow micro blading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18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rgbClr val="00B050"/>
                          </a:solidFill>
                        </a:rPr>
                        <a:t>Glitter eye brows</a:t>
                      </a:r>
                    </a:p>
                    <a:p>
                      <a:r>
                        <a:rPr lang="en-IN" sz="1200" dirty="0">
                          <a:solidFill>
                            <a:srgbClr val="00B050"/>
                          </a:solidFill>
                        </a:rPr>
                        <a:t>Black </a:t>
                      </a:r>
                      <a:r>
                        <a:rPr lang="en-IN" sz="1200" baseline="0" dirty="0">
                          <a:solidFill>
                            <a:srgbClr val="00B050"/>
                          </a:solidFill>
                        </a:rPr>
                        <a:t>lashes</a:t>
                      </a:r>
                    </a:p>
                    <a:p>
                      <a:endParaRPr lang="en-IN" sz="1200" baseline="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IN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Silver Smokey</a:t>
                      </a:r>
                      <a:r>
                        <a:rPr lang="en-IN" sz="12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eye</a:t>
                      </a:r>
                    </a:p>
                    <a:p>
                      <a:r>
                        <a:rPr lang="en-IN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Shimmery eyes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rgbClr val="00B050"/>
                          </a:solidFill>
                        </a:rPr>
                        <a:t>Brown eyebrows</a:t>
                      </a:r>
                      <a:endParaRPr lang="en-IN" sz="1200" baseline="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rgbClr val="00B050"/>
                          </a:solidFill>
                        </a:rPr>
                        <a:t>Coloured Eyelash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Black</a:t>
                      </a:r>
                      <a:r>
                        <a:rPr lang="en-IN" sz="12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tear liner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Mod Smokey eye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668844"/>
                  </a:ext>
                </a:extLst>
              </a:tr>
            </a:tbl>
          </a:graphicData>
        </a:graphic>
      </p:graphicFrame>
      <p:pic>
        <p:nvPicPr>
          <p:cNvPr id="73" name="Picture 72">
            <a:extLst>
              <a:ext uri="{FF2B5EF4-FFF2-40B4-BE49-F238E27FC236}">
                <a16:creationId xmlns:a16="http://schemas.microsoft.com/office/drawing/2014/main" id="{2ECA7244-491C-4E53-9993-ECB982280C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4304"/>
          <a:stretch/>
        </p:blipFill>
        <p:spPr>
          <a:xfrm>
            <a:off x="8024911" y="2997304"/>
            <a:ext cx="1188381" cy="21600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870FEFE-FF12-4576-98A7-61FDDC2B2376}"/>
              </a:ext>
            </a:extLst>
          </p:cNvPr>
          <p:cNvCxnSpPr>
            <a:cxnSpLocks/>
          </p:cNvCxnSpPr>
          <p:nvPr/>
        </p:nvCxnSpPr>
        <p:spPr>
          <a:xfrm rot="5400000" flipV="1">
            <a:off x="10178853" y="4790172"/>
            <a:ext cx="72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870FEFE-FF12-4576-98A7-61FDDC2B23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01328" y="6204400"/>
            <a:ext cx="72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61" y="900633"/>
            <a:ext cx="552162" cy="5400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901392" y="5121927"/>
            <a:ext cx="2883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5. Test Data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3ADA74E-2FB5-4074-86CC-7C61686881E6}"/>
              </a:ext>
            </a:extLst>
          </p:cNvPr>
          <p:cNvCxnSpPr>
            <a:cxnSpLocks/>
          </p:cNvCxnSpPr>
          <p:nvPr/>
        </p:nvCxnSpPr>
        <p:spPr>
          <a:xfrm rot="10800000">
            <a:off x="5280932" y="6217556"/>
            <a:ext cx="21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12" y="5054424"/>
            <a:ext cx="540000" cy="54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99" y="5596925"/>
            <a:ext cx="751044" cy="57056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449" y="5559599"/>
            <a:ext cx="631695" cy="631695"/>
          </a:xfrm>
          <a:prstGeom prst="rect">
            <a:avLst/>
          </a:prstGeom>
        </p:spPr>
      </p:pic>
      <p:pic>
        <p:nvPicPr>
          <p:cNvPr id="86" name="Picture 85"/>
          <p:cNvPicPr>
            <a:picLocks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" t="16135" b="13099"/>
          <a:stretch/>
        </p:blipFill>
        <p:spPr>
          <a:xfrm>
            <a:off x="5611713" y="6292199"/>
            <a:ext cx="656567" cy="526869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5"/>
          <a:srcRect b="25213"/>
          <a:stretch/>
        </p:blipFill>
        <p:spPr>
          <a:xfrm>
            <a:off x="1960750" y="3466098"/>
            <a:ext cx="763200" cy="570776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70FEFE-FF12-4576-98A7-61FDDC2B23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8602" y="6217718"/>
            <a:ext cx="72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96679" y="5121927"/>
            <a:ext cx="2883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6. Final Output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406459" y="5459746"/>
            <a:ext cx="1810209" cy="1384995"/>
          </a:xfrm>
          <a:prstGeom prst="rect">
            <a:avLst/>
          </a:prstGeom>
          <a:noFill/>
          <a:ln>
            <a:solidFill>
              <a:schemeClr val="tx2">
                <a:lumMod val="95000"/>
                <a:lumOff val="5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00B050"/>
                </a:solidFill>
              </a:rPr>
              <a:t>Eye shadow             0.94</a:t>
            </a:r>
          </a:p>
          <a:p>
            <a:r>
              <a:rPr lang="en-IN" sz="1200" dirty="0">
                <a:solidFill>
                  <a:srgbClr val="00B050"/>
                </a:solidFill>
              </a:rPr>
              <a:t>Black eye lash         0.85</a:t>
            </a:r>
          </a:p>
          <a:p>
            <a:r>
              <a:rPr lang="en-IN" sz="1200" dirty="0">
                <a:solidFill>
                  <a:srgbClr val="00B050"/>
                </a:solidFill>
              </a:rPr>
              <a:t>Brown eyebrows    0.80</a:t>
            </a:r>
          </a:p>
          <a:p>
            <a:r>
              <a:rPr lang="en-IN" sz="1200" dirty="0">
                <a:solidFill>
                  <a:srgbClr val="00B050"/>
                </a:solidFill>
              </a:rPr>
              <a:t>Coloured lens         0.75</a:t>
            </a:r>
          </a:p>
          <a:p>
            <a:endParaRPr lang="en-IN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sz="1200" dirty="0">
                <a:solidFill>
                  <a:schemeClr val="accent6">
                    <a:lumMod val="50000"/>
                  </a:schemeClr>
                </a:solidFill>
              </a:rPr>
              <a:t>Black tear liner       0.80</a:t>
            </a:r>
          </a:p>
          <a:p>
            <a:r>
              <a:rPr lang="en-IN" sz="1200" dirty="0">
                <a:solidFill>
                  <a:schemeClr val="accent6">
                    <a:lumMod val="50000"/>
                  </a:schemeClr>
                </a:solidFill>
              </a:rPr>
              <a:t>Mod Smokey eye   0.65</a:t>
            </a:r>
          </a:p>
        </p:txBody>
      </p:sp>
      <p:pic>
        <p:nvPicPr>
          <p:cNvPr id="39" name="Picture 8" descr="Image result for google compute engine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58" y="5054424"/>
            <a:ext cx="5696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5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58" grpId="0" animBg="1"/>
      <p:bldP spid="66" grpId="0"/>
      <p:bldP spid="67" grpId="0"/>
      <p:bldP spid="77" grpId="0"/>
      <p:bldP spid="90" grpId="0"/>
      <p:bldP spid="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544" y="98444"/>
            <a:ext cx="4196195" cy="430887"/>
          </a:xfrm>
        </p:spPr>
        <p:txBody>
          <a:bodyPr/>
          <a:lstStyle/>
          <a:p>
            <a:r>
              <a:rPr lang="en-IN" dirty="0"/>
              <a:t>Sample Image Extraction</a:t>
            </a:r>
          </a:p>
        </p:txBody>
      </p:sp>
      <p:sp>
        <p:nvSpPr>
          <p:cNvPr id="4" name="Down Arrow 3"/>
          <p:cNvSpPr/>
          <p:nvPr/>
        </p:nvSpPr>
        <p:spPr>
          <a:xfrm rot="16200000">
            <a:off x="7151789" y="2086902"/>
            <a:ext cx="231305" cy="570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509992" y="1567955"/>
            <a:ext cx="153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tx2"/>
                </a:solidFill>
              </a:rPr>
              <a:t>Continuous</a:t>
            </a:r>
          </a:p>
          <a:p>
            <a:pPr algn="ctr"/>
            <a:r>
              <a:rPr lang="en-IN" sz="1100" b="1" dirty="0">
                <a:solidFill>
                  <a:schemeClr val="tx2"/>
                </a:solidFill>
              </a:rPr>
              <a:t>Feedback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9298" b="8282"/>
          <a:stretch/>
        </p:blipFill>
        <p:spPr>
          <a:xfrm>
            <a:off x="8728550" y="1949961"/>
            <a:ext cx="1217152" cy="961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81513" y="1610226"/>
            <a:ext cx="529049" cy="27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Label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13577" y="1610226"/>
            <a:ext cx="529049" cy="27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Score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77487" y="1949961"/>
            <a:ext cx="152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Eyes	0.96</a:t>
            </a:r>
          </a:p>
          <a:p>
            <a:r>
              <a:rPr lang="en-IN" sz="1200" dirty="0"/>
              <a:t>Black Liner       0.86</a:t>
            </a:r>
          </a:p>
          <a:p>
            <a:r>
              <a:rPr lang="en-IN" sz="1200" dirty="0"/>
              <a:t>Blue shadow	0.74</a:t>
            </a:r>
          </a:p>
          <a:p>
            <a:r>
              <a:rPr lang="en-IN" sz="1200" dirty="0"/>
              <a:t>Mascara	0.5</a:t>
            </a:r>
          </a:p>
          <a:p>
            <a:r>
              <a:rPr lang="en-IN" sz="1200" dirty="0"/>
              <a:t>Smokey eye	0.2</a:t>
            </a:r>
          </a:p>
          <a:p>
            <a:endParaRPr lang="en-IN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2D9D3E-0944-4121-9AF9-95D60F1EEF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5720" y="1491594"/>
            <a:ext cx="900000" cy="40567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025278" y="3940516"/>
            <a:ext cx="3845106" cy="2548220"/>
          </a:xfrm>
          <a:prstGeom prst="round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8015664" y="3940516"/>
            <a:ext cx="3907469" cy="49849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Tag Validations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9298" b="8282"/>
          <a:stretch/>
        </p:blipFill>
        <p:spPr>
          <a:xfrm>
            <a:off x="129996" y="3047852"/>
            <a:ext cx="2043650" cy="161471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956470" y="983074"/>
            <a:ext cx="3666900" cy="5604879"/>
            <a:chOff x="2956469" y="915839"/>
            <a:chExt cx="3907469" cy="5604879"/>
          </a:xfrm>
        </p:grpSpPr>
        <p:grpSp>
          <p:nvGrpSpPr>
            <p:cNvPr id="15" name="Group 14"/>
            <p:cNvGrpSpPr/>
            <p:nvPr/>
          </p:nvGrpSpPr>
          <p:grpSpPr>
            <a:xfrm>
              <a:off x="2956469" y="915839"/>
              <a:ext cx="3907469" cy="5603966"/>
              <a:chOff x="4701450" y="940526"/>
              <a:chExt cx="3907469" cy="5603966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701450" y="940526"/>
                <a:ext cx="3907469" cy="5603966"/>
                <a:chOff x="4695308" y="940526"/>
                <a:chExt cx="6403119" cy="5603966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711062" y="940526"/>
                  <a:ext cx="6300926" cy="5603966"/>
                </a:xfrm>
                <a:prstGeom prst="roundRect">
                  <a:avLst/>
                </a:prstGeom>
                <a:noFill/>
                <a:ln w="3175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4695308" y="940526"/>
                  <a:ext cx="6403119" cy="49849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Processing</a:t>
                  </a:r>
                </a:p>
                <a:p>
                  <a:pPr algn="ctr"/>
                  <a:r>
                    <a:rPr lang="en-IN" dirty="0"/>
                    <a:t>(Detect &amp; Extract Features)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5058558" y="1535604"/>
                <a:ext cx="3150118" cy="4563592"/>
                <a:chOff x="7005908" y="1380007"/>
                <a:chExt cx="3150118" cy="4563592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7005908" y="1972482"/>
                  <a:ext cx="1658847" cy="3971117"/>
                </a:xfrm>
                <a:prstGeom prst="roundRect">
                  <a:avLst/>
                </a:prstGeom>
                <a:noFill/>
                <a:ln w="3175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24" name="Picture 4" descr="Image result for google cloud storage image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25361" y="1653231"/>
                  <a:ext cx="672330" cy="6385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Rectangle 24"/>
                <p:cNvSpPr/>
                <p:nvPr/>
              </p:nvSpPr>
              <p:spPr>
                <a:xfrm>
                  <a:off x="7229608" y="2373511"/>
                  <a:ext cx="1211446" cy="5040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100" dirty="0"/>
                    <a:t>Images</a:t>
                  </a: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229608" y="3344158"/>
                  <a:ext cx="1211446" cy="5040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100" dirty="0"/>
                    <a:t>Vision JSON</a:t>
                  </a: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7229608" y="4314805"/>
                  <a:ext cx="1211446" cy="5040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100" dirty="0"/>
                    <a:t>HTML</a:t>
                  </a: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229608" y="5285452"/>
                  <a:ext cx="1211446" cy="5040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100" dirty="0"/>
                    <a:t>Cluster Map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7369882" y="1380007"/>
                  <a:ext cx="1356827" cy="261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50" dirty="0"/>
                    <a:t>Google storage</a:t>
                  </a: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8572839" y="2291733"/>
                  <a:ext cx="1583187" cy="1142753"/>
                  <a:chOff x="8888455" y="2386176"/>
                  <a:chExt cx="1583187" cy="1142753"/>
                </a:xfrm>
              </p:grpSpPr>
              <p:pic>
                <p:nvPicPr>
                  <p:cNvPr id="35" name="Picture 4" descr="Image result for google vision api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805"/>
                  <a:stretch/>
                </p:blipFill>
                <p:spPr bwMode="auto">
                  <a:xfrm>
                    <a:off x="8888455" y="2386176"/>
                    <a:ext cx="1583187" cy="78900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9164065" y="3113431"/>
                    <a:ext cx="1031966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050" dirty="0"/>
                      <a:t>Google cloud vision API</a:t>
                    </a:r>
                  </a:p>
                </p:txBody>
              </p:sp>
            </p:grpSp>
            <p:pic>
              <p:nvPicPr>
                <p:cNvPr id="31" name="Picture 6" descr="Image result for tensorflow image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2198" y="4161741"/>
                  <a:ext cx="667385" cy="5687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8" descr="Image result for google compute engine image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0573" y="4876120"/>
                  <a:ext cx="649010" cy="5773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" name="TextBox 32"/>
                <p:cNvSpPr txBox="1"/>
                <p:nvPr/>
              </p:nvSpPr>
              <p:spPr>
                <a:xfrm>
                  <a:off x="8826706" y="5461036"/>
                  <a:ext cx="126757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/>
                    <a:t>Google compute engine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8866032" y="4145440"/>
                  <a:ext cx="1104217" cy="1731094"/>
                </a:xfrm>
                <a:prstGeom prst="roundRect">
                  <a:avLst/>
                </a:prstGeom>
                <a:noFill/>
                <a:ln w="3175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16" name="TextBox 15"/>
            <p:cNvSpPr txBox="1"/>
            <p:nvPr/>
          </p:nvSpPr>
          <p:spPr>
            <a:xfrm>
              <a:off x="3313577" y="6266802"/>
              <a:ext cx="31748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dirty="0"/>
                <a:t>Feature Identification and Feature Extraction</a:t>
              </a:r>
            </a:p>
          </p:txBody>
        </p:sp>
        <p:cxnSp>
          <p:nvCxnSpPr>
            <p:cNvPr id="17" name="Straight Arrow Connector 16"/>
            <p:cNvCxnSpPr>
              <a:stCxn id="25" idx="3"/>
            </p:cNvCxnSpPr>
            <p:nvPr/>
          </p:nvCxnSpPr>
          <p:spPr>
            <a:xfrm>
              <a:off x="4748723" y="2756421"/>
              <a:ext cx="571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748723" y="2924276"/>
              <a:ext cx="571310" cy="921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26" idx="3"/>
            </p:cNvCxnSpPr>
            <p:nvPr/>
          </p:nvCxnSpPr>
          <p:spPr>
            <a:xfrm>
              <a:off x="4748723" y="3727068"/>
              <a:ext cx="385652" cy="846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28" idx="3"/>
            </p:cNvCxnSpPr>
            <p:nvPr/>
          </p:nvCxnSpPr>
          <p:spPr>
            <a:xfrm flipH="1" flipV="1">
              <a:off x="4748723" y="5668362"/>
              <a:ext cx="385652" cy="11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Down Arrow 38"/>
          <p:cNvSpPr/>
          <p:nvPr/>
        </p:nvSpPr>
        <p:spPr>
          <a:xfrm>
            <a:off x="9950572" y="3411619"/>
            <a:ext cx="268763" cy="2747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11044144" y="4511793"/>
            <a:ext cx="690305" cy="28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/>
              <a:t>Validation</a:t>
            </a:r>
          </a:p>
        </p:txBody>
      </p:sp>
      <p:pic>
        <p:nvPicPr>
          <p:cNvPr id="41" name="Picture 12" descr="Image result for tick 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531" y="4904266"/>
            <a:ext cx="109950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Image result for tick 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531" y="5091474"/>
            <a:ext cx="109950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Image result for tick 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531" y="5276876"/>
            <a:ext cx="109950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 result for tick 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531" y="5462882"/>
            <a:ext cx="109950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Image result for cross mar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487" y="5639691"/>
            <a:ext cx="110290" cy="11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r="9298" b="8282"/>
          <a:stretch/>
        </p:blipFill>
        <p:spPr>
          <a:xfrm>
            <a:off x="8146896" y="5284097"/>
            <a:ext cx="1217152" cy="96169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9714159" y="4506212"/>
            <a:ext cx="529049" cy="27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Label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446223" y="4506212"/>
            <a:ext cx="529049" cy="27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Score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23781" y="4845947"/>
            <a:ext cx="152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Eyes	0.96</a:t>
            </a:r>
          </a:p>
          <a:p>
            <a:r>
              <a:rPr lang="en-IN" sz="1200" dirty="0"/>
              <a:t>Black Liner       0.86</a:t>
            </a:r>
          </a:p>
          <a:p>
            <a:r>
              <a:rPr lang="en-IN" sz="1200" dirty="0"/>
              <a:t>Blue shadow	0.74</a:t>
            </a:r>
          </a:p>
          <a:p>
            <a:r>
              <a:rPr lang="en-IN" sz="1200" dirty="0"/>
              <a:t>Mascara	0.5</a:t>
            </a:r>
          </a:p>
        </p:txBody>
      </p:sp>
      <p:sp>
        <p:nvSpPr>
          <p:cNvPr id="50" name="Down Arrow 49"/>
          <p:cNvSpPr/>
          <p:nvPr/>
        </p:nvSpPr>
        <p:spPr>
          <a:xfrm rot="16200000">
            <a:off x="2468989" y="3512359"/>
            <a:ext cx="231305" cy="570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/>
          <p:cNvSpPr txBox="1"/>
          <p:nvPr/>
        </p:nvSpPr>
        <p:spPr>
          <a:xfrm>
            <a:off x="9219" y="1032465"/>
            <a:ext cx="2316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Image Extraction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(using APIs from Instagram)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ECA7244-491C-4E53-9993-ECB982280C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4304"/>
          <a:stretch/>
        </p:blipFill>
        <p:spPr>
          <a:xfrm>
            <a:off x="8083054" y="4600220"/>
            <a:ext cx="1188381" cy="2160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169809" y="5806309"/>
            <a:ext cx="1534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tx2"/>
                </a:solidFill>
              </a:rPr>
              <a:t>New Tags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025279" y="989247"/>
            <a:ext cx="3845106" cy="2227886"/>
          </a:xfrm>
          <a:prstGeom prst="round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ounded Rectangle 54"/>
          <p:cNvSpPr/>
          <p:nvPr/>
        </p:nvSpPr>
        <p:spPr>
          <a:xfrm>
            <a:off x="8000325" y="983075"/>
            <a:ext cx="3907469" cy="49849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Image classification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623781" y="5565977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F0000"/>
                </a:solidFill>
              </a:rPr>
              <a:t>Smokey eye	0.2</a:t>
            </a:r>
          </a:p>
          <a:p>
            <a:r>
              <a:rPr lang="en-IN" sz="1200" dirty="0">
                <a:solidFill>
                  <a:srgbClr val="00B050"/>
                </a:solidFill>
              </a:rPr>
              <a:t>Eyebrows         </a:t>
            </a:r>
          </a:p>
          <a:p>
            <a:r>
              <a:rPr lang="en-IN" sz="1200" dirty="0">
                <a:solidFill>
                  <a:srgbClr val="00B050"/>
                </a:solidFill>
              </a:rPr>
              <a:t>Eyelashes         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02800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9" grpId="0"/>
      <p:bldP spid="11" grpId="0" animBg="1"/>
      <p:bldP spid="12" grpId="0" animBg="1"/>
      <p:bldP spid="39" grpId="0" animBg="1"/>
      <p:bldP spid="40" grpId="0" animBg="1"/>
      <p:bldP spid="47" grpId="0" animBg="1"/>
      <p:bldP spid="48" grpId="0" animBg="1"/>
      <p:bldP spid="49" grpId="0"/>
      <p:bldP spid="50" grpId="0" animBg="1"/>
      <p:bldP spid="51" grpId="0"/>
      <p:bldP spid="53" grpId="0"/>
      <p:bldP spid="54" grpId="0" animBg="1"/>
      <p:bldP spid="55" grpId="0" animBg="1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544" y="98444"/>
            <a:ext cx="4196195" cy="430887"/>
          </a:xfrm>
        </p:spPr>
        <p:txBody>
          <a:bodyPr/>
          <a:lstStyle/>
          <a:p>
            <a:r>
              <a:rPr lang="en-IN" dirty="0"/>
              <a:t>Sample Image Extraction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025279" y="979162"/>
            <a:ext cx="3845106" cy="2227886"/>
          </a:xfrm>
          <a:prstGeom prst="round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own Arrow 4"/>
          <p:cNvSpPr/>
          <p:nvPr/>
        </p:nvSpPr>
        <p:spPr>
          <a:xfrm rot="16200000">
            <a:off x="7151789" y="2086902"/>
            <a:ext cx="231305" cy="570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509992" y="1567955"/>
            <a:ext cx="153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tx2"/>
                </a:solidFill>
              </a:rPr>
              <a:t>Continuous</a:t>
            </a:r>
          </a:p>
          <a:p>
            <a:pPr algn="ctr"/>
            <a:r>
              <a:rPr lang="en-IN" sz="1100" b="1" dirty="0">
                <a:solidFill>
                  <a:schemeClr val="tx2"/>
                </a:solidFill>
              </a:rPr>
              <a:t>Feedback loop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9298" b="8282"/>
          <a:stretch/>
        </p:blipFill>
        <p:spPr>
          <a:xfrm>
            <a:off x="8728550" y="1949961"/>
            <a:ext cx="1217152" cy="9616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181513" y="1591176"/>
            <a:ext cx="529049" cy="27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Label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13577" y="1610226"/>
            <a:ext cx="529049" cy="27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Score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77487" y="1949961"/>
            <a:ext cx="1528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Eyes	0.96</a:t>
            </a:r>
          </a:p>
          <a:p>
            <a:r>
              <a:rPr lang="en-IN" sz="1200" dirty="0"/>
              <a:t>Black Liner       0.86</a:t>
            </a:r>
          </a:p>
          <a:p>
            <a:r>
              <a:rPr lang="en-IN" sz="1200" dirty="0"/>
              <a:t>Blue shadow	0.74</a:t>
            </a:r>
          </a:p>
          <a:p>
            <a:r>
              <a:rPr lang="en-IN" sz="1200" dirty="0"/>
              <a:t>Mascara	0.5</a:t>
            </a:r>
          </a:p>
          <a:p>
            <a:r>
              <a:rPr lang="en-IN" sz="1200" dirty="0"/>
              <a:t>Smokey eye	0.2</a:t>
            </a:r>
          </a:p>
          <a:p>
            <a:endParaRPr lang="en-IN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2D9D3E-0944-4121-9AF9-95D60F1EEF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5720" y="1491594"/>
            <a:ext cx="900000" cy="40567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8025278" y="3940516"/>
            <a:ext cx="3845106" cy="2548220"/>
          </a:xfrm>
          <a:prstGeom prst="round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>
            <a:off x="8015664" y="3940516"/>
            <a:ext cx="3907469" cy="49849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Tag Validations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9298" b="8282"/>
          <a:stretch/>
        </p:blipFill>
        <p:spPr>
          <a:xfrm>
            <a:off x="129996" y="3047852"/>
            <a:ext cx="2043650" cy="161471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956470" y="983074"/>
            <a:ext cx="3666900" cy="5604879"/>
            <a:chOff x="2956469" y="915839"/>
            <a:chExt cx="3907469" cy="5604879"/>
          </a:xfrm>
        </p:grpSpPr>
        <p:grpSp>
          <p:nvGrpSpPr>
            <p:cNvPr id="16" name="Group 15"/>
            <p:cNvGrpSpPr/>
            <p:nvPr/>
          </p:nvGrpSpPr>
          <p:grpSpPr>
            <a:xfrm>
              <a:off x="2956469" y="915839"/>
              <a:ext cx="3907469" cy="5603966"/>
              <a:chOff x="4701450" y="940526"/>
              <a:chExt cx="3907469" cy="560396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701450" y="940526"/>
                <a:ext cx="3907469" cy="5603966"/>
                <a:chOff x="4695308" y="940526"/>
                <a:chExt cx="6403119" cy="5603966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4711062" y="940526"/>
                  <a:ext cx="6300926" cy="5603966"/>
                </a:xfrm>
                <a:prstGeom prst="roundRect">
                  <a:avLst/>
                </a:prstGeom>
                <a:noFill/>
                <a:ln w="3175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4695308" y="940526"/>
                  <a:ext cx="6403119" cy="49849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Processing</a:t>
                  </a:r>
                </a:p>
                <a:p>
                  <a:pPr algn="ctr"/>
                  <a:r>
                    <a:rPr lang="en-IN" dirty="0"/>
                    <a:t>(Detect &amp; Extract Features)</a:t>
                  </a: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5058558" y="1535604"/>
                <a:ext cx="3150118" cy="4563592"/>
                <a:chOff x="7005908" y="1380007"/>
                <a:chExt cx="3150118" cy="4563592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7005908" y="1972482"/>
                  <a:ext cx="1658847" cy="3971117"/>
                </a:xfrm>
                <a:prstGeom prst="roundRect">
                  <a:avLst/>
                </a:prstGeom>
                <a:noFill/>
                <a:ln w="3175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25" name="Picture 4" descr="Image result for google cloud storage image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25361" y="1653231"/>
                  <a:ext cx="672330" cy="6385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7229608" y="2373511"/>
                  <a:ext cx="1211446" cy="5040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100" dirty="0"/>
                    <a:t>Images</a:t>
                  </a: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7229608" y="3344158"/>
                  <a:ext cx="1211446" cy="5040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100" dirty="0"/>
                    <a:t>Vision JSON</a:t>
                  </a: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229608" y="4314805"/>
                  <a:ext cx="1211446" cy="5040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100" dirty="0"/>
                    <a:t>HTML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7229608" y="5285452"/>
                  <a:ext cx="1211446" cy="5040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100" dirty="0"/>
                    <a:t>Cluster Map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7369882" y="1380007"/>
                  <a:ext cx="1356827" cy="261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50" dirty="0"/>
                    <a:t>Google storage</a:t>
                  </a:r>
                </a:p>
              </p:txBody>
            </p:sp>
            <p:grpSp>
              <p:nvGrpSpPr>
                <p:cNvPr id="31" name="Group 30"/>
                <p:cNvGrpSpPr/>
                <p:nvPr/>
              </p:nvGrpSpPr>
              <p:grpSpPr>
                <a:xfrm>
                  <a:off x="8572839" y="2291733"/>
                  <a:ext cx="1583187" cy="1142753"/>
                  <a:chOff x="8888455" y="2386176"/>
                  <a:chExt cx="1583187" cy="1142753"/>
                </a:xfrm>
              </p:grpSpPr>
              <p:pic>
                <p:nvPicPr>
                  <p:cNvPr id="36" name="Picture 4" descr="Image result for google vision api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805"/>
                  <a:stretch/>
                </p:blipFill>
                <p:spPr bwMode="auto">
                  <a:xfrm>
                    <a:off x="8888455" y="2386176"/>
                    <a:ext cx="1583187" cy="78900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9164065" y="3113431"/>
                    <a:ext cx="1031966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050" dirty="0"/>
                      <a:t>Google cloud vision API</a:t>
                    </a:r>
                  </a:p>
                </p:txBody>
              </p:sp>
            </p:grpSp>
            <p:pic>
              <p:nvPicPr>
                <p:cNvPr id="32" name="Picture 6" descr="Image result for tensorflow image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2198" y="4161741"/>
                  <a:ext cx="667385" cy="5687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8" descr="Image result for google compute engine image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20573" y="4876120"/>
                  <a:ext cx="649010" cy="5773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/>
                <p:cNvSpPr txBox="1"/>
                <p:nvPr/>
              </p:nvSpPr>
              <p:spPr>
                <a:xfrm>
                  <a:off x="8826706" y="5461036"/>
                  <a:ext cx="126757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/>
                    <a:t>Google compute engine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8866032" y="4145440"/>
                  <a:ext cx="1104217" cy="1731094"/>
                </a:xfrm>
                <a:prstGeom prst="roundRect">
                  <a:avLst/>
                </a:prstGeom>
                <a:noFill/>
                <a:ln w="3175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17" name="TextBox 16"/>
            <p:cNvSpPr txBox="1"/>
            <p:nvPr/>
          </p:nvSpPr>
          <p:spPr>
            <a:xfrm>
              <a:off x="3313577" y="6266802"/>
              <a:ext cx="31748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dirty="0"/>
                <a:t>Feature Identification and Feature Extraction</a:t>
              </a:r>
            </a:p>
          </p:txBody>
        </p:sp>
        <p:cxnSp>
          <p:nvCxnSpPr>
            <p:cNvPr id="18" name="Straight Arrow Connector 17"/>
            <p:cNvCxnSpPr>
              <a:stCxn id="26" idx="3"/>
            </p:cNvCxnSpPr>
            <p:nvPr/>
          </p:nvCxnSpPr>
          <p:spPr>
            <a:xfrm>
              <a:off x="4748723" y="2756421"/>
              <a:ext cx="571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748723" y="2924276"/>
              <a:ext cx="571310" cy="921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7" idx="3"/>
            </p:cNvCxnSpPr>
            <p:nvPr/>
          </p:nvCxnSpPr>
          <p:spPr>
            <a:xfrm>
              <a:off x="4748723" y="3727068"/>
              <a:ext cx="385652" cy="846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29" idx="3"/>
            </p:cNvCxnSpPr>
            <p:nvPr/>
          </p:nvCxnSpPr>
          <p:spPr>
            <a:xfrm flipH="1" flipV="1">
              <a:off x="4748723" y="5668362"/>
              <a:ext cx="385652" cy="11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Down Arrow 39"/>
          <p:cNvSpPr/>
          <p:nvPr/>
        </p:nvSpPr>
        <p:spPr>
          <a:xfrm>
            <a:off x="9950572" y="3411619"/>
            <a:ext cx="268763" cy="2747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11044144" y="4511793"/>
            <a:ext cx="690305" cy="28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/>
              <a:t>Validation</a:t>
            </a:r>
          </a:p>
        </p:txBody>
      </p:sp>
      <p:pic>
        <p:nvPicPr>
          <p:cNvPr id="42" name="Picture 12" descr="Image result for tick 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531" y="4904266"/>
            <a:ext cx="109950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Image result for tick 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531" y="5091474"/>
            <a:ext cx="109950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 result for tick 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531" y="5276876"/>
            <a:ext cx="109950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Image result for tick 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531" y="5462882"/>
            <a:ext cx="109950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6" descr="Image result for cross mar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487" y="5639691"/>
            <a:ext cx="110290" cy="11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/>
          <a:srcRect r="9298" b="8282"/>
          <a:stretch/>
        </p:blipFill>
        <p:spPr>
          <a:xfrm>
            <a:off x="8146896" y="5284097"/>
            <a:ext cx="1217152" cy="96169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714159" y="4506212"/>
            <a:ext cx="529049" cy="27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Label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446223" y="4506212"/>
            <a:ext cx="529049" cy="27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Score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623781" y="4845947"/>
            <a:ext cx="1528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Eyes	0.96</a:t>
            </a:r>
          </a:p>
          <a:p>
            <a:r>
              <a:rPr lang="en-IN" sz="1200" dirty="0"/>
              <a:t>Black Liner       0.86</a:t>
            </a:r>
          </a:p>
          <a:p>
            <a:r>
              <a:rPr lang="en-IN" sz="1200" dirty="0"/>
              <a:t>Blue shadow	0.74</a:t>
            </a:r>
          </a:p>
          <a:p>
            <a:r>
              <a:rPr lang="en-IN" sz="1200" dirty="0"/>
              <a:t>Mascara	0.5</a:t>
            </a:r>
          </a:p>
        </p:txBody>
      </p:sp>
      <p:sp>
        <p:nvSpPr>
          <p:cNvPr id="51" name="Down Arrow 50"/>
          <p:cNvSpPr/>
          <p:nvPr/>
        </p:nvSpPr>
        <p:spPr>
          <a:xfrm rot="16200000">
            <a:off x="2468989" y="3512359"/>
            <a:ext cx="231305" cy="570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/>
          <p:cNvSpPr txBox="1"/>
          <p:nvPr/>
        </p:nvSpPr>
        <p:spPr>
          <a:xfrm>
            <a:off x="9219" y="1032465"/>
            <a:ext cx="2316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Image Extraction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(using APIs from Instagram)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ECA7244-491C-4E53-9993-ECB982280C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4304"/>
          <a:stretch/>
        </p:blipFill>
        <p:spPr>
          <a:xfrm>
            <a:off x="8083054" y="4600220"/>
            <a:ext cx="1188381" cy="216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169809" y="5806309"/>
            <a:ext cx="1534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tx2"/>
                </a:solidFill>
              </a:rPr>
              <a:t>New Tags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8025279" y="989247"/>
            <a:ext cx="3845106" cy="2227886"/>
          </a:xfrm>
          <a:prstGeom prst="round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ounded Rectangle 55"/>
          <p:cNvSpPr/>
          <p:nvPr/>
        </p:nvSpPr>
        <p:spPr>
          <a:xfrm>
            <a:off x="8000325" y="983075"/>
            <a:ext cx="3907469" cy="49849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Image classification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23781" y="5565977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F0000"/>
                </a:solidFill>
              </a:rPr>
              <a:t>Smokey eye	0.2</a:t>
            </a:r>
          </a:p>
          <a:p>
            <a:r>
              <a:rPr lang="en-IN" sz="1200" dirty="0">
                <a:solidFill>
                  <a:srgbClr val="00B050"/>
                </a:solidFill>
              </a:rPr>
              <a:t>Eyebrows         </a:t>
            </a:r>
          </a:p>
          <a:p>
            <a:r>
              <a:rPr lang="en-IN" sz="1200" dirty="0">
                <a:solidFill>
                  <a:srgbClr val="00B050"/>
                </a:solidFill>
              </a:rPr>
              <a:t>Eyelashes         </a:t>
            </a:r>
          </a:p>
          <a:p>
            <a:endParaRPr lang="en-IN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6157789" y="4654941"/>
            <a:ext cx="21984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tx2"/>
                </a:solidFill>
              </a:rPr>
              <a:t>Re-engineer </a:t>
            </a:r>
          </a:p>
          <a:p>
            <a:pPr algn="ctr"/>
            <a:r>
              <a:rPr lang="en-IN" sz="1100" b="1" dirty="0">
                <a:solidFill>
                  <a:schemeClr val="tx2"/>
                </a:solidFill>
              </a:rPr>
              <a:t>&amp; </a:t>
            </a:r>
          </a:p>
          <a:p>
            <a:pPr algn="ctr"/>
            <a:r>
              <a:rPr lang="en-IN" sz="1100" b="1" dirty="0">
                <a:solidFill>
                  <a:schemeClr val="tx2"/>
                </a:solidFill>
              </a:rPr>
              <a:t>Refactor</a:t>
            </a:r>
          </a:p>
        </p:txBody>
      </p:sp>
      <p:sp>
        <p:nvSpPr>
          <p:cNvPr id="59" name="Down Arrow 58"/>
          <p:cNvSpPr/>
          <p:nvPr/>
        </p:nvSpPr>
        <p:spPr>
          <a:xfrm rot="5400000">
            <a:off x="7142149" y="5173002"/>
            <a:ext cx="231305" cy="570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ounded Rectangle 60"/>
          <p:cNvSpPr/>
          <p:nvPr/>
        </p:nvSpPr>
        <p:spPr>
          <a:xfrm>
            <a:off x="7997585" y="979162"/>
            <a:ext cx="3907469" cy="49849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Image classification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r="9298" b="8282"/>
          <a:stretch/>
        </p:blipFill>
        <p:spPr>
          <a:xfrm>
            <a:off x="8735788" y="1939876"/>
            <a:ext cx="1217152" cy="96169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0169701" y="1600141"/>
            <a:ext cx="529049" cy="27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Label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920815" y="1600141"/>
            <a:ext cx="529049" cy="27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Score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D2D9D3E-0944-4121-9AF9-95D60F1EEF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2958" y="1481509"/>
            <a:ext cx="900000" cy="405671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11613079" y="2166218"/>
            <a:ext cx="0" cy="15627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1613079" y="2695400"/>
            <a:ext cx="0" cy="15627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57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 animBg="1"/>
      <p:bldP spid="10" grpId="0"/>
      <p:bldP spid="55" grpId="0" animBg="1"/>
      <p:bldP spid="56" grpId="0" animBg="1"/>
      <p:bldP spid="58" grpId="0"/>
      <p:bldP spid="59" grpId="0" animBg="1"/>
      <p:bldP spid="61" grpId="0" animBg="1"/>
      <p:bldP spid="63" grpId="0" animBg="1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22BD1-C0DB-476C-80BD-D816CC3F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40" y="2766559"/>
            <a:ext cx="3296846" cy="1015663"/>
          </a:xfrm>
        </p:spPr>
        <p:txBody>
          <a:bodyPr/>
          <a:lstStyle/>
          <a:p>
            <a:r>
              <a:rPr lang="en-IN" dirty="0"/>
              <a:t>Wireframes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BC9DF-0E9A-4D89-B26A-27784B33CD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9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79AA-76EB-4B63-94DB-9BA65F8F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4" y="98444"/>
            <a:ext cx="1406970" cy="430887"/>
          </a:xfrm>
        </p:spPr>
        <p:txBody>
          <a:bodyPr/>
          <a:lstStyle/>
          <a:p>
            <a:r>
              <a:rPr lang="en-IN" dirty="0"/>
              <a:t>Agenda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FC3E86-6271-4FEA-B2DC-20A2C52AFFC7}"/>
              </a:ext>
            </a:extLst>
          </p:cNvPr>
          <p:cNvGrpSpPr/>
          <p:nvPr/>
        </p:nvGrpSpPr>
        <p:grpSpPr>
          <a:xfrm>
            <a:off x="978879" y="1887525"/>
            <a:ext cx="10352997" cy="731779"/>
            <a:chOff x="1193569" y="1270441"/>
            <a:chExt cx="10352997" cy="731779"/>
          </a:xfrm>
        </p:grpSpPr>
        <p:sp>
          <p:nvSpPr>
            <p:cNvPr id="4" name="Abgerundetes Rechteck 37">
              <a:hlinkClick r:id="rId2" action="ppaction://hlinksldjump"/>
              <a:extLst>
                <a:ext uri="{FF2B5EF4-FFF2-40B4-BE49-F238E27FC236}">
                  <a16:creationId xmlns:a16="http://schemas.microsoft.com/office/drawing/2014/main" id="{9AE54D2E-296C-4D42-8025-16CE6AA6BF4D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5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BF0661-7FE1-4172-B026-64A50567D65A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D7BEC600-0BE6-4721-BFE6-6BFE0BA5C2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" name="Rectangle 24">
                <a:extLst>
                  <a:ext uri="{FF2B5EF4-FFF2-40B4-BE49-F238E27FC236}">
                    <a16:creationId xmlns:a16="http://schemas.microsoft.com/office/drawing/2014/main" id="{2E5A504A-C1BF-4FCD-9767-6D7F9E7B1EF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/>
                  <a:t>An Introduction to LatentView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26FF34-A9A7-47BD-AFB4-07E5E00DC838}"/>
              </a:ext>
            </a:extLst>
          </p:cNvPr>
          <p:cNvGrpSpPr/>
          <p:nvPr/>
        </p:nvGrpSpPr>
        <p:grpSpPr>
          <a:xfrm>
            <a:off x="978879" y="2698632"/>
            <a:ext cx="10352997" cy="738251"/>
            <a:chOff x="1193569" y="2338729"/>
            <a:chExt cx="10352997" cy="7382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8A1C20-9020-4785-AFDD-3696FF8395F3}"/>
                </a:ext>
              </a:extLst>
            </p:cNvPr>
            <p:cNvGrpSpPr/>
            <p:nvPr/>
          </p:nvGrpSpPr>
          <p:grpSpPr>
            <a:xfrm>
              <a:off x="1983934" y="2338729"/>
              <a:ext cx="9562632" cy="731520"/>
              <a:chOff x="1983934" y="2338729"/>
              <a:chExt cx="9562632" cy="731520"/>
            </a:xfrm>
          </p:grpSpPr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219B4D60-4493-42CB-B584-8E1FECFAB71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2338729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Rectangle 24">
                <a:extLst>
                  <a:ext uri="{FF2B5EF4-FFF2-40B4-BE49-F238E27FC236}">
                    <a16:creationId xmlns:a16="http://schemas.microsoft.com/office/drawing/2014/main" id="{740CE986-C6DA-40BA-B0BE-49C3E06DA8F0}"/>
                  </a:ext>
                </a:extLst>
              </p:cNvPr>
              <p:cNvSpPr txBox="1"/>
              <p:nvPr/>
            </p:nvSpPr>
            <p:spPr>
              <a:xfrm>
                <a:off x="2104341" y="2557891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lvl1pPr marL="190500" lvl="0" indent="-19050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 b="1"/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0" kern="0" dirty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Smarter and faster insights using social data</a:t>
                </a:r>
              </a:p>
            </p:txBody>
          </p:sp>
        </p:grpSp>
        <p:sp>
          <p:nvSpPr>
            <p:cNvPr id="10" name="Abgerundetes Rechteck 37">
              <a:hlinkClick r:id="rId3" action="ppaction://hlinksldjump"/>
              <a:extLst>
                <a:ext uri="{FF2B5EF4-FFF2-40B4-BE49-F238E27FC236}">
                  <a16:creationId xmlns:a16="http://schemas.microsoft.com/office/drawing/2014/main" id="{5AA9A6F5-AB49-43BF-B6CD-88AD17385BA1}"/>
                </a:ext>
              </a:extLst>
            </p:cNvPr>
            <p:cNvSpPr/>
            <p:nvPr/>
          </p:nvSpPr>
          <p:spPr bwMode="gray">
            <a:xfrm>
              <a:off x="1193569" y="2345460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5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</p:grpSp>
      <p:sp>
        <p:nvSpPr>
          <p:cNvPr id="13" name="Rectangle 9">
            <a:extLst>
              <a:ext uri="{FF2B5EF4-FFF2-40B4-BE49-F238E27FC236}">
                <a16:creationId xmlns:a16="http://schemas.microsoft.com/office/drawing/2014/main" id="{6B70F8B7-5FED-483D-9149-07BA57FF71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67096" y="3560227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pPr>
              <a:spcAft>
                <a:spcPct val="20000"/>
              </a:spcAft>
            </a:pPr>
            <a:endParaRPr lang="en-US" sz="2000" dirty="0">
              <a:solidFill>
                <a:srgbClr val="404040"/>
              </a:solidFill>
            </a:endParaRPr>
          </a:p>
        </p:txBody>
      </p:sp>
      <p:sp>
        <p:nvSpPr>
          <p:cNvPr id="15" name="Abgerundetes Rechteck 37">
            <a:hlinkClick r:id="rId4" action="ppaction://hlinksldjump"/>
            <a:extLst>
              <a:ext uri="{FF2B5EF4-FFF2-40B4-BE49-F238E27FC236}">
                <a16:creationId xmlns:a16="http://schemas.microsoft.com/office/drawing/2014/main" id="{A8443C40-ED13-4097-8F56-131DBA4CCF40}"/>
              </a:ext>
            </a:extLst>
          </p:cNvPr>
          <p:cNvSpPr/>
          <p:nvPr/>
        </p:nvSpPr>
        <p:spPr bwMode="gray">
          <a:xfrm>
            <a:off x="976731" y="3560227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rPr>
              <a:t>3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0E6118E3-3E0F-494C-9B2C-3DBCB288A262}"/>
              </a:ext>
            </a:extLst>
          </p:cNvPr>
          <p:cNvSpPr txBox="1"/>
          <p:nvPr/>
        </p:nvSpPr>
        <p:spPr>
          <a:xfrm>
            <a:off x="1900382" y="3748698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IN" sz="2000" b="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 a platform to leverage social data for Revlon</a:t>
            </a:r>
            <a:endParaRPr lang="en-US" sz="2000" b="0" kern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40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65BFEC34-A60A-4933-B464-DD837463E2BA}"/>
              </a:ext>
            </a:extLst>
          </p:cNvPr>
          <p:cNvSpPr/>
          <p:nvPr/>
        </p:nvSpPr>
        <p:spPr>
          <a:xfrm>
            <a:off x="2235519" y="484178"/>
            <a:ext cx="7720962" cy="6373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BEC6BBC-F232-4B6B-948A-C30B6C737876}"/>
              </a:ext>
            </a:extLst>
          </p:cNvPr>
          <p:cNvSpPr/>
          <p:nvPr/>
        </p:nvSpPr>
        <p:spPr>
          <a:xfrm>
            <a:off x="7445191" y="858212"/>
            <a:ext cx="2126965" cy="58473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B939B8C-978F-4371-8A78-B3F727DD18AC}"/>
              </a:ext>
            </a:extLst>
          </p:cNvPr>
          <p:cNvSpPr/>
          <p:nvPr/>
        </p:nvSpPr>
        <p:spPr>
          <a:xfrm>
            <a:off x="7921514" y="1055125"/>
            <a:ext cx="1285929" cy="287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US" sz="1268" b="1" kern="0" dirty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Brand Insights</a:t>
            </a:r>
            <a:endParaRPr lang="en-IN" sz="1268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5923D35-202D-4041-8D76-2D740B7FE4D4}"/>
              </a:ext>
            </a:extLst>
          </p:cNvPr>
          <p:cNvSpPr/>
          <p:nvPr/>
        </p:nvSpPr>
        <p:spPr>
          <a:xfrm>
            <a:off x="5105672" y="853306"/>
            <a:ext cx="2126965" cy="58473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E3B792C-294A-46AB-89B5-03EBECEB4ED4}"/>
              </a:ext>
            </a:extLst>
          </p:cNvPr>
          <p:cNvSpPr/>
          <p:nvPr/>
        </p:nvSpPr>
        <p:spPr>
          <a:xfrm>
            <a:off x="2769130" y="858212"/>
            <a:ext cx="2126965" cy="58473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E666412-33D9-4264-8533-5E6DBE6F2A01}"/>
              </a:ext>
            </a:extLst>
          </p:cNvPr>
          <p:cNvSpPr/>
          <p:nvPr/>
        </p:nvSpPr>
        <p:spPr>
          <a:xfrm>
            <a:off x="7540568" y="3335503"/>
            <a:ext cx="1878808" cy="154860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7A263E1-9475-49A5-9F94-DC38896D2B65}"/>
              </a:ext>
            </a:extLst>
          </p:cNvPr>
          <p:cNvSpPr/>
          <p:nvPr/>
        </p:nvSpPr>
        <p:spPr>
          <a:xfrm>
            <a:off x="5223583" y="3320247"/>
            <a:ext cx="1878808" cy="154860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E8CDA95-2972-4D3A-B0B7-B8A0F0796CDC}"/>
              </a:ext>
            </a:extLst>
          </p:cNvPr>
          <p:cNvSpPr/>
          <p:nvPr/>
        </p:nvSpPr>
        <p:spPr>
          <a:xfrm>
            <a:off x="2875598" y="3301130"/>
            <a:ext cx="1878808" cy="154860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80ABE91-729C-4A76-AB65-942B54876D36}"/>
              </a:ext>
            </a:extLst>
          </p:cNvPr>
          <p:cNvSpPr/>
          <p:nvPr/>
        </p:nvSpPr>
        <p:spPr>
          <a:xfrm>
            <a:off x="7548505" y="5095995"/>
            <a:ext cx="1878808" cy="154860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7684C31-FDA7-4E1C-8A82-841A1C7085DC}"/>
              </a:ext>
            </a:extLst>
          </p:cNvPr>
          <p:cNvSpPr/>
          <p:nvPr/>
        </p:nvSpPr>
        <p:spPr>
          <a:xfrm>
            <a:off x="5231520" y="5080740"/>
            <a:ext cx="1878808" cy="154860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160C4E-15AA-45B0-A56E-63D647EFD7F8}"/>
              </a:ext>
            </a:extLst>
          </p:cNvPr>
          <p:cNvSpPr/>
          <p:nvPr/>
        </p:nvSpPr>
        <p:spPr>
          <a:xfrm>
            <a:off x="2883534" y="5061622"/>
            <a:ext cx="1878808" cy="154860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3E61772-6151-4F64-95EC-3334B16A8535}"/>
              </a:ext>
            </a:extLst>
          </p:cNvPr>
          <p:cNvSpPr/>
          <p:nvPr/>
        </p:nvSpPr>
        <p:spPr>
          <a:xfrm>
            <a:off x="7544061" y="1555054"/>
            <a:ext cx="1878808" cy="154860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E82226-A528-40CD-959B-CE172020447C}"/>
              </a:ext>
            </a:extLst>
          </p:cNvPr>
          <p:cNvSpPr/>
          <p:nvPr/>
        </p:nvSpPr>
        <p:spPr>
          <a:xfrm>
            <a:off x="3838471" y="-4442"/>
            <a:ext cx="6122325" cy="472057"/>
          </a:xfrm>
          <a:prstGeom prst="rect">
            <a:avLst/>
          </a:prstGeom>
          <a:solidFill>
            <a:srgbClr val="33333B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r>
              <a:rPr lang="en-IN" sz="1775" b="1" dirty="0">
                <a:solidFill>
                  <a:prstClr val="white"/>
                </a:solidFill>
                <a:latin typeface="Calibri" panose="020F0502020204030204"/>
              </a:rPr>
              <a:t>Revlon Social Insights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6B981-DACA-4495-96DB-16FA864A3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11" y="112043"/>
            <a:ext cx="239233" cy="23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A8361-C3CD-4131-8220-9A17A043A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8717" y="101549"/>
            <a:ext cx="239233" cy="23923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E220B55-1749-432A-A904-A2098590AB8E}"/>
              </a:ext>
            </a:extLst>
          </p:cNvPr>
          <p:cNvGrpSpPr/>
          <p:nvPr/>
        </p:nvGrpSpPr>
        <p:grpSpPr>
          <a:xfrm>
            <a:off x="2235519" y="484178"/>
            <a:ext cx="1598637" cy="314394"/>
            <a:chOff x="1555858" y="-922197"/>
            <a:chExt cx="2796492" cy="5686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B52DD4-93B4-4A67-B001-C4F44F72A48D}"/>
                </a:ext>
              </a:extLst>
            </p:cNvPr>
            <p:cNvSpPr/>
            <p:nvPr/>
          </p:nvSpPr>
          <p:spPr>
            <a:xfrm>
              <a:off x="1555858" y="-922197"/>
              <a:ext cx="2796492" cy="5686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B9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89865"/>
              <a:r>
                <a:rPr lang="en-US" sz="1014" dirty="0">
                  <a:solidFill>
                    <a:prstClr val="white"/>
                  </a:solidFill>
                  <a:latin typeface="Calibri" panose="020F0502020204030204"/>
                </a:rPr>
                <a:t>Search</a:t>
              </a:r>
              <a:endParaRPr lang="en-IN" sz="1014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D22D53D-CF8C-4EC9-AFAF-2CFD48086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031" y="-744946"/>
              <a:ext cx="245895" cy="245895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52F4DB75-8A68-4193-98AA-CAEE345230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42960" r="52181" b="42260"/>
          <a:stretch/>
        </p:blipFill>
        <p:spPr>
          <a:xfrm>
            <a:off x="2656372" y="152441"/>
            <a:ext cx="1008409" cy="19164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04201B9-6B1D-4F7B-AB2C-5EBFDA46C7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6" t="20463" r="26983" b="20169"/>
          <a:stretch/>
        </p:blipFill>
        <p:spPr>
          <a:xfrm>
            <a:off x="2327604" y="164506"/>
            <a:ext cx="235484" cy="191649"/>
          </a:xfrm>
          <a:prstGeom prst="rect">
            <a:avLst/>
          </a:prstGeom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D3E5BC0-05B6-4897-AB32-28F52DD30ECD}"/>
              </a:ext>
            </a:extLst>
          </p:cNvPr>
          <p:cNvGrpSpPr/>
          <p:nvPr/>
        </p:nvGrpSpPr>
        <p:grpSpPr>
          <a:xfrm>
            <a:off x="2879091" y="1520681"/>
            <a:ext cx="1878808" cy="1548602"/>
            <a:chOff x="2731177" y="1007616"/>
            <a:chExt cx="2963472" cy="2442633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09CC016-F2CD-4912-B21A-B2FDAD17A2D2}"/>
                </a:ext>
              </a:extLst>
            </p:cNvPr>
            <p:cNvSpPr/>
            <p:nvPr/>
          </p:nvSpPr>
          <p:spPr>
            <a:xfrm>
              <a:off x="2731177" y="1007616"/>
              <a:ext cx="2963472" cy="244263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02A35AD-A095-413F-B815-70C695C3D051}"/>
                </a:ext>
              </a:extLst>
            </p:cNvPr>
            <p:cNvGrpSpPr/>
            <p:nvPr/>
          </p:nvGrpSpPr>
          <p:grpSpPr>
            <a:xfrm>
              <a:off x="2990814" y="1108610"/>
              <a:ext cx="2520000" cy="2162754"/>
              <a:chOff x="3162258" y="1050768"/>
              <a:chExt cx="2520000" cy="216275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B83F66D-8D02-4CDC-8C03-460B72D75752}"/>
                  </a:ext>
                </a:extLst>
              </p:cNvPr>
              <p:cNvSpPr/>
              <p:nvPr/>
            </p:nvSpPr>
            <p:spPr>
              <a:xfrm>
                <a:off x="3162258" y="1665522"/>
                <a:ext cx="2520000" cy="1548000"/>
              </a:xfrm>
              <a:prstGeom prst="rect">
                <a:avLst/>
              </a:prstGeom>
              <a:solidFill>
                <a:srgbClr val="0077B5"/>
              </a:solidFill>
              <a:ln w="38100">
                <a:solidFill>
                  <a:srgbClr val="CFED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9865"/>
                <a:endParaRPr lang="en-IN" sz="114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41875F3-A910-4B77-B262-BEB6B0EC7F71}"/>
                  </a:ext>
                </a:extLst>
              </p:cNvPr>
              <p:cNvSpPr/>
              <p:nvPr/>
            </p:nvSpPr>
            <p:spPr>
              <a:xfrm>
                <a:off x="3872706" y="1050768"/>
                <a:ext cx="998538" cy="998538"/>
              </a:xfrm>
              <a:prstGeom prst="ellipse">
                <a:avLst/>
              </a:prstGeom>
              <a:solidFill>
                <a:srgbClr val="0077B5"/>
              </a:solidFill>
              <a:ln w="57150">
                <a:solidFill>
                  <a:srgbClr val="CFED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9865"/>
                <a:endParaRPr lang="en-IN" sz="114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EB673B0-ADCB-4B13-B8F9-B20E4739B3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46" t="8341" r="9989" b="11752"/>
              <a:stretch/>
            </p:blipFill>
            <p:spPr>
              <a:xfrm>
                <a:off x="4076700" y="1156754"/>
                <a:ext cx="600722" cy="63776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39030E-D013-44BF-9151-C76D67C702B2}"/>
                  </a:ext>
                </a:extLst>
              </p:cNvPr>
              <p:cNvSpPr txBox="1"/>
              <p:nvPr/>
            </p:nvSpPr>
            <p:spPr>
              <a:xfrm>
                <a:off x="3782133" y="2246615"/>
                <a:ext cx="1289909" cy="515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89865"/>
                <a:r>
                  <a:rPr lang="en-US" sz="1522" b="1" dirty="0">
                    <a:solidFill>
                      <a:srgbClr val="E7E6E6"/>
                    </a:solidFill>
                    <a:latin typeface="Constantia" panose="02030602050306030303" pitchFamily="18" charset="0"/>
                  </a:rPr>
                  <a:t>Trends</a:t>
                </a:r>
                <a:endParaRPr lang="en-IN" sz="1522" b="1" dirty="0">
                  <a:solidFill>
                    <a:srgbClr val="E7E6E6"/>
                  </a:solidFill>
                  <a:latin typeface="Constantia" panose="02030602050306030303" pitchFamily="18" charset="0"/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C22AE8E-1838-4A54-B864-7B2668657D64}"/>
              </a:ext>
            </a:extLst>
          </p:cNvPr>
          <p:cNvGrpSpPr/>
          <p:nvPr/>
        </p:nvGrpSpPr>
        <p:grpSpPr>
          <a:xfrm>
            <a:off x="5227076" y="1539798"/>
            <a:ext cx="1878808" cy="1548602"/>
            <a:chOff x="5856402" y="1007616"/>
            <a:chExt cx="2963472" cy="2442633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ACEC204-D7E3-4CDD-B9C8-89F7254193E4}"/>
                </a:ext>
              </a:extLst>
            </p:cNvPr>
            <p:cNvSpPr/>
            <p:nvPr/>
          </p:nvSpPr>
          <p:spPr>
            <a:xfrm>
              <a:off x="5856402" y="1007616"/>
              <a:ext cx="2963472" cy="2442633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E07AB9B-8E61-49D1-8025-00EB9779E87B}"/>
                </a:ext>
              </a:extLst>
            </p:cNvPr>
            <p:cNvGrpSpPr/>
            <p:nvPr/>
          </p:nvGrpSpPr>
          <p:grpSpPr>
            <a:xfrm>
              <a:off x="6072544" y="1142681"/>
              <a:ext cx="2520000" cy="2178987"/>
              <a:chOff x="6338644" y="1336518"/>
              <a:chExt cx="2520000" cy="2178987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2A90D01-8082-4F0E-9BEB-422D50AE64DB}"/>
                  </a:ext>
                </a:extLst>
              </p:cNvPr>
              <p:cNvSpPr/>
              <p:nvPr/>
            </p:nvSpPr>
            <p:spPr>
              <a:xfrm>
                <a:off x="6338644" y="1967505"/>
                <a:ext cx="2520000" cy="1548000"/>
              </a:xfrm>
              <a:prstGeom prst="rect">
                <a:avLst/>
              </a:prstGeom>
              <a:solidFill>
                <a:srgbClr val="7B539D"/>
              </a:solidFill>
              <a:ln w="38100">
                <a:solidFill>
                  <a:srgbClr val="DDCC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9865"/>
                <a:endParaRPr lang="en-IN" sz="114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64589CA-AD91-4C81-ADA6-455555EFE0FC}"/>
                  </a:ext>
                </a:extLst>
              </p:cNvPr>
              <p:cNvSpPr/>
              <p:nvPr/>
            </p:nvSpPr>
            <p:spPr>
              <a:xfrm>
                <a:off x="7066912" y="1336518"/>
                <a:ext cx="998538" cy="998538"/>
              </a:xfrm>
              <a:prstGeom prst="ellipse">
                <a:avLst/>
              </a:prstGeom>
              <a:solidFill>
                <a:srgbClr val="7B539D"/>
              </a:solidFill>
              <a:ln w="57150">
                <a:solidFill>
                  <a:srgbClr val="DDCC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9865"/>
                <a:endParaRPr lang="en-IN" sz="114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511DF9D-5AE1-407D-85E7-189B3E3C05A3}"/>
              </a:ext>
            </a:extLst>
          </p:cNvPr>
          <p:cNvSpPr txBox="1"/>
          <p:nvPr/>
        </p:nvSpPr>
        <p:spPr>
          <a:xfrm>
            <a:off x="5517521" y="2359699"/>
            <a:ext cx="1354089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b="1" dirty="0">
                <a:solidFill>
                  <a:srgbClr val="E7E6E6"/>
                </a:solidFill>
                <a:latin typeface="Constantia" panose="02030602050306030303" pitchFamily="18" charset="0"/>
              </a:rPr>
              <a:t>Competition</a:t>
            </a:r>
            <a:endParaRPr lang="en-IN" sz="1522" b="1" dirty="0">
              <a:solidFill>
                <a:srgbClr val="E7E6E6"/>
              </a:solidFill>
              <a:latin typeface="Constantia" panose="02030602050306030303" pitchFamily="18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B805266-E6EE-4324-8F15-5B01C8249129}"/>
              </a:ext>
            </a:extLst>
          </p:cNvPr>
          <p:cNvGrpSpPr/>
          <p:nvPr/>
        </p:nvGrpSpPr>
        <p:grpSpPr>
          <a:xfrm>
            <a:off x="7684641" y="1616748"/>
            <a:ext cx="1609321" cy="1381453"/>
            <a:chOff x="9019641" y="1050768"/>
            <a:chExt cx="2538405" cy="217898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0D6F631-1C73-4641-8BE8-85B0DB20E92A}"/>
                </a:ext>
              </a:extLst>
            </p:cNvPr>
            <p:cNvSpPr/>
            <p:nvPr/>
          </p:nvSpPr>
          <p:spPr>
            <a:xfrm>
              <a:off x="9019641" y="1681755"/>
              <a:ext cx="2520000" cy="1548000"/>
            </a:xfrm>
            <a:prstGeom prst="rect">
              <a:avLst/>
            </a:prstGeom>
            <a:solidFill>
              <a:srgbClr val="C9342F"/>
            </a:solidFill>
            <a:ln w="38100">
              <a:solidFill>
                <a:srgbClr val="FEC9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5B52B12-6798-4099-B827-002F5A528F93}"/>
                </a:ext>
              </a:extLst>
            </p:cNvPr>
            <p:cNvSpPr/>
            <p:nvPr/>
          </p:nvSpPr>
          <p:spPr>
            <a:xfrm>
              <a:off x="9788603" y="1050768"/>
              <a:ext cx="998538" cy="998538"/>
            </a:xfrm>
            <a:prstGeom prst="ellipse">
              <a:avLst/>
            </a:prstGeom>
            <a:solidFill>
              <a:srgbClr val="C9342F"/>
            </a:solidFill>
            <a:ln w="57150">
              <a:solidFill>
                <a:srgbClr val="FEC9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B0809B-8C93-4A44-8275-D411329180DD}"/>
                </a:ext>
              </a:extLst>
            </p:cNvPr>
            <p:cNvSpPr txBox="1"/>
            <p:nvPr/>
          </p:nvSpPr>
          <p:spPr>
            <a:xfrm>
              <a:off x="9120629" y="2260029"/>
              <a:ext cx="2437417" cy="515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89865"/>
              <a:r>
                <a:rPr lang="en-US" sz="1522" b="1" dirty="0">
                  <a:solidFill>
                    <a:srgbClr val="E7E6E6"/>
                  </a:solidFill>
                  <a:latin typeface="Constantia" panose="02030602050306030303" pitchFamily="18" charset="0"/>
                </a:rPr>
                <a:t>Benchmarking</a:t>
              </a:r>
              <a:endParaRPr lang="en-IN" sz="1522" b="1" dirty="0">
                <a:solidFill>
                  <a:srgbClr val="E7E6E6"/>
                </a:solidFill>
                <a:latin typeface="Constantia" panose="02030602050306030303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6DCE4CE-112C-44E1-8AE1-F53B51B07CDC}"/>
              </a:ext>
            </a:extLst>
          </p:cNvPr>
          <p:cNvGrpSpPr/>
          <p:nvPr/>
        </p:nvGrpSpPr>
        <p:grpSpPr>
          <a:xfrm>
            <a:off x="7700841" y="3376942"/>
            <a:ext cx="1597652" cy="1381453"/>
            <a:chOff x="6344368" y="1336518"/>
            <a:chExt cx="2520000" cy="217898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E0B027-3EF0-4856-8BAC-B5A33BC269FF}"/>
                </a:ext>
              </a:extLst>
            </p:cNvPr>
            <p:cNvSpPr/>
            <p:nvPr/>
          </p:nvSpPr>
          <p:spPr>
            <a:xfrm>
              <a:off x="6344368" y="1967505"/>
              <a:ext cx="2520000" cy="1548000"/>
            </a:xfrm>
            <a:prstGeom prst="rect">
              <a:avLst/>
            </a:prstGeom>
            <a:solidFill>
              <a:srgbClr val="9E7C21"/>
            </a:solidFill>
            <a:ln w="38100">
              <a:solidFill>
                <a:srgbClr val="F7DF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AA47442-9361-4C6B-9D76-48095A882D36}"/>
                </a:ext>
              </a:extLst>
            </p:cNvPr>
            <p:cNvSpPr/>
            <p:nvPr/>
          </p:nvSpPr>
          <p:spPr>
            <a:xfrm>
              <a:off x="7066912" y="1336518"/>
              <a:ext cx="998538" cy="998538"/>
            </a:xfrm>
            <a:prstGeom prst="ellipse">
              <a:avLst/>
            </a:prstGeom>
            <a:solidFill>
              <a:srgbClr val="9E7C21"/>
            </a:solidFill>
            <a:ln w="57150">
              <a:solidFill>
                <a:srgbClr val="F7DF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2A0FB46-F180-4FAE-B3CF-6C1C3D7CB1A4}"/>
              </a:ext>
            </a:extLst>
          </p:cNvPr>
          <p:cNvGrpSpPr/>
          <p:nvPr/>
        </p:nvGrpSpPr>
        <p:grpSpPr>
          <a:xfrm>
            <a:off x="5412774" y="5203229"/>
            <a:ext cx="1597652" cy="1308507"/>
            <a:chOff x="6338644" y="1336518"/>
            <a:chExt cx="2520000" cy="206392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7B6939-170D-4A62-92C0-0461A4D07553}"/>
                </a:ext>
              </a:extLst>
            </p:cNvPr>
            <p:cNvSpPr/>
            <p:nvPr/>
          </p:nvSpPr>
          <p:spPr>
            <a:xfrm>
              <a:off x="6338644" y="1852446"/>
              <a:ext cx="2520000" cy="1548000"/>
            </a:xfrm>
            <a:prstGeom prst="rect">
              <a:avLst/>
            </a:prstGeom>
            <a:solidFill>
              <a:srgbClr val="4C792D"/>
            </a:solidFill>
            <a:ln w="38100">
              <a:solidFill>
                <a:srgbClr val="CEE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D608E82-561E-4B27-A88B-EE87E0086260}"/>
                </a:ext>
              </a:extLst>
            </p:cNvPr>
            <p:cNvSpPr/>
            <p:nvPr/>
          </p:nvSpPr>
          <p:spPr>
            <a:xfrm>
              <a:off x="7066912" y="1336518"/>
              <a:ext cx="998538" cy="998538"/>
            </a:xfrm>
            <a:prstGeom prst="ellipse">
              <a:avLst/>
            </a:prstGeom>
            <a:solidFill>
              <a:srgbClr val="4C792D"/>
            </a:solidFill>
            <a:ln w="57150">
              <a:solidFill>
                <a:srgbClr val="CEE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E4E7AD93-0C9C-457D-9E34-28EEFE73CDCB}"/>
              </a:ext>
            </a:extLst>
          </p:cNvPr>
          <p:cNvSpPr txBox="1"/>
          <p:nvPr/>
        </p:nvSpPr>
        <p:spPr>
          <a:xfrm>
            <a:off x="5425264" y="5958396"/>
            <a:ext cx="1652055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b="1" dirty="0">
                <a:solidFill>
                  <a:srgbClr val="E7E6E6"/>
                </a:solidFill>
                <a:latin typeface="Constantia" panose="02030602050306030303" pitchFamily="18" charset="0"/>
              </a:rPr>
              <a:t>Purchase Intent</a:t>
            </a:r>
            <a:endParaRPr lang="en-IN" sz="1522" b="1" dirty="0">
              <a:solidFill>
                <a:srgbClr val="E7E6E6"/>
              </a:solidFill>
              <a:latin typeface="Constantia" panose="02030602050306030303" pitchFamily="18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BC6DFF-C9C7-4F0E-A102-1E0B7218F8EF}"/>
              </a:ext>
            </a:extLst>
          </p:cNvPr>
          <p:cNvGrpSpPr/>
          <p:nvPr/>
        </p:nvGrpSpPr>
        <p:grpSpPr>
          <a:xfrm>
            <a:off x="7733414" y="5188992"/>
            <a:ext cx="1597652" cy="1318668"/>
            <a:chOff x="6314412" y="1336518"/>
            <a:chExt cx="2520000" cy="207995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B2419D5-968A-4E1C-AC58-33C4A05D6564}"/>
                </a:ext>
              </a:extLst>
            </p:cNvPr>
            <p:cNvSpPr/>
            <p:nvPr/>
          </p:nvSpPr>
          <p:spPr>
            <a:xfrm>
              <a:off x="6314412" y="1868472"/>
              <a:ext cx="2520000" cy="1548000"/>
            </a:xfrm>
            <a:prstGeom prst="rect">
              <a:avLst/>
            </a:prstGeom>
            <a:solidFill>
              <a:srgbClr val="4D4F51"/>
            </a:solidFill>
            <a:ln w="38100">
              <a:solidFill>
                <a:srgbClr val="CACC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297F710-757A-4D78-8C06-1B1DD449D6C2}"/>
                </a:ext>
              </a:extLst>
            </p:cNvPr>
            <p:cNvSpPr/>
            <p:nvPr/>
          </p:nvSpPr>
          <p:spPr>
            <a:xfrm>
              <a:off x="7066912" y="1336518"/>
              <a:ext cx="998538" cy="998538"/>
            </a:xfrm>
            <a:prstGeom prst="ellipse">
              <a:avLst/>
            </a:prstGeom>
            <a:solidFill>
              <a:srgbClr val="4D4F51"/>
            </a:solidFill>
            <a:ln w="57150">
              <a:solidFill>
                <a:srgbClr val="CACC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5674538-AF97-4E47-BFBC-ED0E76FB44F9}"/>
              </a:ext>
            </a:extLst>
          </p:cNvPr>
          <p:cNvSpPr txBox="1"/>
          <p:nvPr/>
        </p:nvSpPr>
        <p:spPr>
          <a:xfrm>
            <a:off x="8064920" y="6000083"/>
            <a:ext cx="1117614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b="1" dirty="0">
                <a:solidFill>
                  <a:srgbClr val="E7E6E6"/>
                </a:solidFill>
                <a:latin typeface="Constantia" panose="02030602050306030303" pitchFamily="18" charset="0"/>
              </a:rPr>
              <a:t>Campaign</a:t>
            </a:r>
            <a:endParaRPr lang="en-IN" sz="1522" b="1" dirty="0">
              <a:solidFill>
                <a:srgbClr val="E7E6E6"/>
              </a:solidFill>
              <a:latin typeface="Constantia" panose="02030602050306030303" pitchFamily="18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8F4D4BC-01C9-4292-9664-B5F03C3A31CC}"/>
              </a:ext>
            </a:extLst>
          </p:cNvPr>
          <p:cNvGrpSpPr/>
          <p:nvPr/>
        </p:nvGrpSpPr>
        <p:grpSpPr>
          <a:xfrm>
            <a:off x="3028447" y="5168939"/>
            <a:ext cx="1597652" cy="1333968"/>
            <a:chOff x="3143208" y="6219602"/>
            <a:chExt cx="2520000" cy="2104087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EC37924-32A2-4F6D-8E5B-1EFE81CC26DC}"/>
                </a:ext>
              </a:extLst>
            </p:cNvPr>
            <p:cNvGrpSpPr/>
            <p:nvPr/>
          </p:nvGrpSpPr>
          <p:grpSpPr>
            <a:xfrm>
              <a:off x="3143208" y="6219602"/>
              <a:ext cx="2520000" cy="2104087"/>
              <a:chOff x="6459398" y="1411418"/>
              <a:chExt cx="2520000" cy="210408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02A1C71-4BC3-46B4-9761-01B7FE2464B0}"/>
                  </a:ext>
                </a:extLst>
              </p:cNvPr>
              <p:cNvSpPr/>
              <p:nvPr/>
            </p:nvSpPr>
            <p:spPr>
              <a:xfrm>
                <a:off x="6459398" y="1967505"/>
                <a:ext cx="2520000" cy="1548000"/>
              </a:xfrm>
              <a:prstGeom prst="rect">
                <a:avLst/>
              </a:prstGeom>
              <a:solidFill>
                <a:srgbClr val="AC2258"/>
              </a:solidFill>
              <a:ln w="38100">
                <a:solidFill>
                  <a:srgbClr val="F7C8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9865"/>
                <a:endParaRPr lang="en-IN" sz="114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8E2FBA7-91B0-4D9A-80EA-63A31E8917B0}"/>
                  </a:ext>
                </a:extLst>
              </p:cNvPr>
              <p:cNvSpPr/>
              <p:nvPr/>
            </p:nvSpPr>
            <p:spPr>
              <a:xfrm>
                <a:off x="7182416" y="1411418"/>
                <a:ext cx="998538" cy="998538"/>
              </a:xfrm>
              <a:prstGeom prst="ellipse">
                <a:avLst/>
              </a:prstGeom>
              <a:solidFill>
                <a:srgbClr val="AC2258"/>
              </a:solidFill>
              <a:ln w="57150">
                <a:solidFill>
                  <a:srgbClr val="F7C8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9865"/>
                <a:endParaRPr lang="en-IN" sz="114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7E486DC-DCAE-4849-9997-C61AEB68D50A}"/>
                </a:ext>
              </a:extLst>
            </p:cNvPr>
            <p:cNvSpPr txBox="1"/>
            <p:nvPr/>
          </p:nvSpPr>
          <p:spPr>
            <a:xfrm>
              <a:off x="3466766" y="7434672"/>
              <a:ext cx="1980476" cy="515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89865"/>
              <a:r>
                <a:rPr lang="en-US" sz="1522" b="1" dirty="0">
                  <a:solidFill>
                    <a:srgbClr val="E7E6E6"/>
                  </a:solidFill>
                  <a:latin typeface="Constantia" panose="02030602050306030303" pitchFamily="18" charset="0"/>
                </a:rPr>
                <a:t>Influencers</a:t>
              </a:r>
              <a:endParaRPr lang="en-IN" sz="1522" b="1" dirty="0">
                <a:solidFill>
                  <a:srgbClr val="E7E6E6"/>
                </a:solidFill>
                <a:latin typeface="Constantia" panose="02030602050306030303" pitchFamily="18" charset="0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D16574AD-8BEF-40A4-B932-C298D8F67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7" t="19055" r="18255" b="16891"/>
            <a:stretch/>
          </p:blipFill>
          <p:spPr>
            <a:xfrm>
              <a:off x="4070303" y="6328324"/>
              <a:ext cx="672236" cy="712112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C78829C-13F1-47D4-B125-215DF96CE2B9}"/>
              </a:ext>
            </a:extLst>
          </p:cNvPr>
          <p:cNvGrpSpPr/>
          <p:nvPr/>
        </p:nvGrpSpPr>
        <p:grpSpPr>
          <a:xfrm>
            <a:off x="3028447" y="3364724"/>
            <a:ext cx="1597652" cy="1381453"/>
            <a:chOff x="3029701" y="3619580"/>
            <a:chExt cx="2520000" cy="217898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8A06B35-978D-4722-BA00-F4975B2F63DF}"/>
                </a:ext>
              </a:extLst>
            </p:cNvPr>
            <p:cNvGrpSpPr/>
            <p:nvPr/>
          </p:nvGrpSpPr>
          <p:grpSpPr>
            <a:xfrm>
              <a:off x="3029701" y="3619580"/>
              <a:ext cx="2520000" cy="2178987"/>
              <a:chOff x="6356464" y="1336518"/>
              <a:chExt cx="2520000" cy="2178987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8296DE7-D58F-4D8F-828A-47B214C4D9CF}"/>
                  </a:ext>
                </a:extLst>
              </p:cNvPr>
              <p:cNvSpPr/>
              <p:nvPr/>
            </p:nvSpPr>
            <p:spPr>
              <a:xfrm>
                <a:off x="6356464" y="1967505"/>
                <a:ext cx="2520000" cy="1548000"/>
              </a:xfrm>
              <a:prstGeom prst="rect">
                <a:avLst/>
              </a:prstGeom>
              <a:solidFill>
                <a:srgbClr val="A8480C"/>
              </a:solidFill>
              <a:ln w="38100">
                <a:solidFill>
                  <a:srgbClr val="F9D2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9865"/>
                <a:endParaRPr lang="en-IN" sz="114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5FA7807-4BAF-4A3D-AFC7-E8424548B8C7}"/>
                  </a:ext>
                </a:extLst>
              </p:cNvPr>
              <p:cNvSpPr/>
              <p:nvPr/>
            </p:nvSpPr>
            <p:spPr>
              <a:xfrm>
                <a:off x="7066912" y="1336518"/>
                <a:ext cx="998538" cy="998538"/>
              </a:xfrm>
              <a:prstGeom prst="ellipse">
                <a:avLst/>
              </a:prstGeom>
              <a:solidFill>
                <a:srgbClr val="A8480C"/>
              </a:solidFill>
              <a:ln w="57150">
                <a:solidFill>
                  <a:srgbClr val="F9D2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9865"/>
                <a:endParaRPr lang="en-IN" sz="114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B3F62C7-43EF-4316-96B3-D4778ACD3B40}"/>
                </a:ext>
              </a:extLst>
            </p:cNvPr>
            <p:cNvSpPr txBox="1"/>
            <p:nvPr/>
          </p:nvSpPr>
          <p:spPr>
            <a:xfrm>
              <a:off x="3709038" y="4838361"/>
              <a:ext cx="1242981" cy="515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89865"/>
              <a:r>
                <a:rPr lang="en-US" sz="1522" b="1" dirty="0">
                  <a:solidFill>
                    <a:srgbClr val="E7E6E6"/>
                  </a:solidFill>
                  <a:latin typeface="Constantia" panose="02030602050306030303" pitchFamily="18" charset="0"/>
                </a:rPr>
                <a:t>Events</a:t>
              </a:r>
              <a:endParaRPr lang="en-IN" sz="1522" b="1" dirty="0">
                <a:solidFill>
                  <a:srgbClr val="E7E6E6"/>
                </a:solidFill>
                <a:latin typeface="Constantia" panose="02030602050306030303" pitchFamily="18" charset="0"/>
              </a:endParaRP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D7253548-2216-4AD4-9733-1FBDBF57F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264" y="3839153"/>
              <a:ext cx="548969" cy="548969"/>
            </a:xfrm>
            <a:prstGeom prst="rect">
              <a:avLst/>
            </a:prstGeom>
          </p:spPr>
        </p:pic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19F6BA5-D756-479A-91BA-AFFA8BCB56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96" y="1716583"/>
            <a:ext cx="544674" cy="544674"/>
          </a:xfrm>
          <a:prstGeom prst="rect">
            <a:avLst/>
          </a:prstGeom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570D03C-6104-4517-91F5-BCF9F8A25EFF}"/>
              </a:ext>
            </a:extLst>
          </p:cNvPr>
          <p:cNvGrpSpPr/>
          <p:nvPr/>
        </p:nvGrpSpPr>
        <p:grpSpPr>
          <a:xfrm>
            <a:off x="5372312" y="3366554"/>
            <a:ext cx="1597652" cy="1381453"/>
            <a:chOff x="6090994" y="3470474"/>
            <a:chExt cx="2520000" cy="217898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711AAEF-4968-4F41-8AE2-627F6FDD7567}"/>
                </a:ext>
              </a:extLst>
            </p:cNvPr>
            <p:cNvGrpSpPr/>
            <p:nvPr/>
          </p:nvGrpSpPr>
          <p:grpSpPr>
            <a:xfrm>
              <a:off x="6090994" y="3470474"/>
              <a:ext cx="2520000" cy="2178987"/>
              <a:chOff x="6338644" y="1336518"/>
              <a:chExt cx="2520000" cy="2178987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487BC11-3977-4164-8087-401B627330BD}"/>
                  </a:ext>
                </a:extLst>
              </p:cNvPr>
              <p:cNvSpPr/>
              <p:nvPr/>
            </p:nvSpPr>
            <p:spPr>
              <a:xfrm>
                <a:off x="6338644" y="1967505"/>
                <a:ext cx="2520000" cy="1548000"/>
              </a:xfrm>
              <a:prstGeom prst="rect">
                <a:avLst/>
              </a:prstGeom>
              <a:solidFill>
                <a:srgbClr val="14717B"/>
              </a:solidFill>
              <a:ln w="38100">
                <a:solidFill>
                  <a:srgbClr val="A9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9865"/>
                <a:endParaRPr lang="en-IN" sz="114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0C4C8A7-5762-455A-806F-A0BEA0D82F04}"/>
                  </a:ext>
                </a:extLst>
              </p:cNvPr>
              <p:cNvSpPr/>
              <p:nvPr/>
            </p:nvSpPr>
            <p:spPr>
              <a:xfrm>
                <a:off x="7066912" y="1336518"/>
                <a:ext cx="998538" cy="998538"/>
              </a:xfrm>
              <a:prstGeom prst="ellipse">
                <a:avLst/>
              </a:prstGeom>
              <a:solidFill>
                <a:srgbClr val="14717B"/>
              </a:solidFill>
              <a:ln w="57150">
                <a:solidFill>
                  <a:srgbClr val="A9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9865"/>
                <a:endParaRPr lang="en-IN" sz="1141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E8CAAF0-548D-4E8D-AD5F-E55BEA194EB2}"/>
                </a:ext>
              </a:extLst>
            </p:cNvPr>
            <p:cNvSpPr txBox="1"/>
            <p:nvPr/>
          </p:nvSpPr>
          <p:spPr>
            <a:xfrm>
              <a:off x="6644941" y="4722287"/>
              <a:ext cx="1682525" cy="515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89865"/>
              <a:r>
                <a:rPr lang="en-US" sz="1522" b="1" dirty="0">
                  <a:solidFill>
                    <a:srgbClr val="E7E6E6"/>
                  </a:solidFill>
                  <a:latin typeface="Constantia" panose="02030602050306030303" pitchFamily="18" charset="0"/>
                </a:rPr>
                <a:t>Switchers</a:t>
              </a:r>
              <a:endParaRPr lang="en-IN" sz="1522" b="1" dirty="0">
                <a:solidFill>
                  <a:srgbClr val="E7E6E6"/>
                </a:solidFill>
                <a:latin typeface="Constantia" panose="02030602050306030303" pitchFamily="18" charset="0"/>
              </a:endParaRPr>
            </a:p>
          </p:txBody>
        </p:sp>
      </p:grpSp>
      <p:pic>
        <p:nvPicPr>
          <p:cNvPr id="127" name="Picture 126">
            <a:extLst>
              <a:ext uri="{FF2B5EF4-FFF2-40B4-BE49-F238E27FC236}">
                <a16:creationId xmlns:a16="http://schemas.microsoft.com/office/drawing/2014/main" id="{67E0F37A-FEF5-4588-BABF-C4CE08CEC4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83" y="3481959"/>
            <a:ext cx="463773" cy="463773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C918F62-C939-4C87-B7FC-F614CF4BFEE7}"/>
              </a:ext>
            </a:extLst>
          </p:cNvPr>
          <p:cNvSpPr txBox="1"/>
          <p:nvPr/>
        </p:nvSpPr>
        <p:spPr>
          <a:xfrm>
            <a:off x="8016741" y="4185721"/>
            <a:ext cx="1152175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b="1" dirty="0">
                <a:solidFill>
                  <a:srgbClr val="E7E6E6"/>
                </a:solidFill>
                <a:latin typeface="Constantia" panose="02030602050306030303" pitchFamily="18" charset="0"/>
              </a:rPr>
              <a:t>Messaging</a:t>
            </a:r>
            <a:endParaRPr lang="en-IN" sz="1522" b="1" dirty="0">
              <a:solidFill>
                <a:srgbClr val="E7E6E6"/>
              </a:solidFill>
              <a:latin typeface="Constantia" panose="02030602050306030303" pitchFamily="18" charset="0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68CCD43-220A-46F4-B4AE-94F2ADEBDF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98869">
                        <a14:foregroundMark x1="35973" y1="17176" x2="35973" y2="17176"/>
                        <a14:foregroundMark x1="64932" y1="8015" x2="64932" y2="8015"/>
                        <a14:foregroundMark x1="70814" y1="35878" x2="70814" y2="35878"/>
                        <a14:foregroundMark x1="62670" y1="88550" x2="62670" y2="88550"/>
                        <a14:backgroundMark x1="15158" y1="59542" x2="15158" y2="59542"/>
                        <a14:backgroundMark x1="21946" y1="56489" x2="21946" y2="56489"/>
                        <a14:backgroundMark x1="49095" y1="56107" x2="49095" y2="56107"/>
                        <a14:backgroundMark x1="57240" y1="59924" x2="57240" y2="5992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3636" y="5236671"/>
            <a:ext cx="455219" cy="53967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50D8FBB7-1EBB-4B78-ACD0-8715C26D405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65" y="5267333"/>
            <a:ext cx="535365" cy="535365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DCDAB6BD-5010-4244-9CBA-8C391141F6D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72" y="1753573"/>
            <a:ext cx="543387" cy="380371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EA14EC6B-F3D3-46C5-A616-20F770BC6E4A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000" b="99333" l="2500" r="100000">
                        <a14:foregroundMark x1="61500" y1="30000" x2="61500" y2="30000"/>
                        <a14:foregroundMark x1="70500" y1="18667" x2="70500" y2="18667"/>
                        <a14:foregroundMark x1="79000" y1="18000" x2="79000" y2="18000"/>
                        <a14:backgroundMark x1="47500" y1="47333" x2="47500" y2="47333"/>
                        <a14:backgroundMark x1="20500" y1="24667" x2="20500" y2="24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6182" y="3463663"/>
            <a:ext cx="625806" cy="469355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00831520-69BE-4D4A-9A3E-885302962EC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06" y="2356140"/>
            <a:ext cx="656790" cy="65679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44813EBE-A6A0-44C0-B748-E6ED5B4A9357}"/>
              </a:ext>
            </a:extLst>
          </p:cNvPr>
          <p:cNvSpPr/>
          <p:nvPr/>
        </p:nvSpPr>
        <p:spPr>
          <a:xfrm>
            <a:off x="3248513" y="1055125"/>
            <a:ext cx="1273105" cy="287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US" sz="1268" b="1" kern="0" dirty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Trendspotting</a:t>
            </a:r>
            <a:endParaRPr lang="en-IN" sz="1268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029C2A8-322E-41B3-B808-47E147B086CF}"/>
              </a:ext>
            </a:extLst>
          </p:cNvPr>
          <p:cNvSpPr/>
          <p:nvPr/>
        </p:nvSpPr>
        <p:spPr>
          <a:xfrm>
            <a:off x="5621367" y="1067603"/>
            <a:ext cx="1180131" cy="287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US" sz="1268" b="1" kern="0" dirty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Market Place</a:t>
            </a:r>
            <a:endParaRPr lang="en-IN" sz="1268" dirty="0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00296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45B7C09-9701-4689-8720-733971C1A9BF}"/>
              </a:ext>
            </a:extLst>
          </p:cNvPr>
          <p:cNvSpPr/>
          <p:nvPr/>
        </p:nvSpPr>
        <p:spPr>
          <a:xfrm>
            <a:off x="2231204" y="1022748"/>
            <a:ext cx="5582094" cy="1808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24936E-FA81-4E78-85CA-462A2FFA8447}"/>
              </a:ext>
            </a:extLst>
          </p:cNvPr>
          <p:cNvSpPr/>
          <p:nvPr/>
        </p:nvSpPr>
        <p:spPr>
          <a:xfrm>
            <a:off x="5352454" y="1078790"/>
            <a:ext cx="1797130" cy="16952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6D54B3-190F-4F26-AB76-13FC6C0D3A71}"/>
              </a:ext>
            </a:extLst>
          </p:cNvPr>
          <p:cNvSpPr/>
          <p:nvPr/>
        </p:nvSpPr>
        <p:spPr>
          <a:xfrm>
            <a:off x="3002260" y="1083647"/>
            <a:ext cx="1886419" cy="16960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3C39B7-33F7-4016-8E77-73832B1A1F54}"/>
              </a:ext>
            </a:extLst>
          </p:cNvPr>
          <p:cNvSpPr/>
          <p:nvPr/>
        </p:nvSpPr>
        <p:spPr>
          <a:xfrm>
            <a:off x="7827473" y="1033414"/>
            <a:ext cx="2128065" cy="5824586"/>
          </a:xfrm>
          <a:prstGeom prst="rect">
            <a:avLst/>
          </a:prstGeom>
          <a:solidFill>
            <a:srgbClr val="0462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ED32D-1353-4585-B45B-3340A524C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42960" r="52181" b="42260"/>
          <a:stretch/>
        </p:blipFill>
        <p:spPr>
          <a:xfrm>
            <a:off x="2656372" y="152441"/>
            <a:ext cx="1008409" cy="19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3DB08-D6E2-4D5B-BF27-D11101662B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6" t="20463" r="26983" b="20169"/>
          <a:stretch/>
        </p:blipFill>
        <p:spPr>
          <a:xfrm>
            <a:off x="2327604" y="164506"/>
            <a:ext cx="235484" cy="1916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4CEB78-548E-4DFD-915A-18A6D1D19EC4}"/>
              </a:ext>
            </a:extLst>
          </p:cNvPr>
          <p:cNvSpPr/>
          <p:nvPr/>
        </p:nvSpPr>
        <p:spPr>
          <a:xfrm>
            <a:off x="3838471" y="-4442"/>
            <a:ext cx="6122325" cy="472057"/>
          </a:xfrm>
          <a:prstGeom prst="rect">
            <a:avLst/>
          </a:prstGeom>
          <a:solidFill>
            <a:srgbClr val="04629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r>
              <a:rPr lang="en-IN" sz="1775" b="1" dirty="0">
                <a:solidFill>
                  <a:prstClr val="white"/>
                </a:solidFill>
                <a:latin typeface="Calibri" panose="020F0502020204030204"/>
              </a:rPr>
              <a:t>Revlon Social Insights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A0157-2340-40AD-B583-55DF9BAB9B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11" y="112043"/>
            <a:ext cx="239233" cy="23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FFBD0-CB8A-47ED-97DE-D15423B270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8717" y="101549"/>
            <a:ext cx="239233" cy="239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3FB58-5D2C-4A35-9E5D-E435F1E775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89" y="603581"/>
            <a:ext cx="292690" cy="292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48C3DB-5A9B-445F-84C5-D5D5F9BABF67}"/>
              </a:ext>
            </a:extLst>
          </p:cNvPr>
          <p:cNvSpPr txBox="1"/>
          <p:nvPr/>
        </p:nvSpPr>
        <p:spPr>
          <a:xfrm>
            <a:off x="2647036" y="603580"/>
            <a:ext cx="2754216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Home &gt;  Trendspotting &gt;  Trends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CA088C-52B6-4029-8590-2736534E7A64}"/>
              </a:ext>
            </a:extLst>
          </p:cNvPr>
          <p:cNvGrpSpPr/>
          <p:nvPr/>
        </p:nvGrpSpPr>
        <p:grpSpPr>
          <a:xfrm>
            <a:off x="7221574" y="594236"/>
            <a:ext cx="2603821" cy="324388"/>
            <a:chOff x="1112655" y="6403463"/>
            <a:chExt cx="4107046" cy="5116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D9D2B1-96B9-4BCE-9AF0-F87DE2730E11}"/>
                </a:ext>
              </a:extLst>
            </p:cNvPr>
            <p:cNvSpPr/>
            <p:nvPr/>
          </p:nvSpPr>
          <p:spPr>
            <a:xfrm>
              <a:off x="1112655" y="6403463"/>
              <a:ext cx="4107046" cy="511662"/>
            </a:xfrm>
            <a:prstGeom prst="rect">
              <a:avLst/>
            </a:prstGeom>
            <a:solidFill>
              <a:srgbClr val="0462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r>
                <a:rPr lang="en-US" sz="1014" dirty="0">
                  <a:solidFill>
                    <a:prstClr val="white"/>
                  </a:solidFill>
                  <a:latin typeface="Calibri" panose="020F0502020204030204"/>
                </a:rPr>
                <a:t>October 29, 2017 – November 27,2017</a:t>
              </a:r>
              <a:endParaRPr lang="en-IN" sz="1014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B161297-1A1E-40BE-AE43-B043C9166053}"/>
                </a:ext>
              </a:extLst>
            </p:cNvPr>
            <p:cNvSpPr/>
            <p:nvPr/>
          </p:nvSpPr>
          <p:spPr>
            <a:xfrm rot="10800000">
              <a:off x="4872711" y="6565147"/>
              <a:ext cx="190500" cy="228600"/>
            </a:xfrm>
            <a:prstGeom prst="triangle">
              <a:avLst/>
            </a:prstGeom>
            <a:solidFill>
              <a:srgbClr val="CFED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75D84B-F8DD-4FA6-B2CA-F7B2B141F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923" y="6484306"/>
              <a:ext cx="349975" cy="34997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E900C-2140-4650-BDB4-4E2B6500B60C}"/>
              </a:ext>
            </a:extLst>
          </p:cNvPr>
          <p:cNvSpPr/>
          <p:nvPr/>
        </p:nvSpPr>
        <p:spPr>
          <a:xfrm>
            <a:off x="8248448" y="1227762"/>
            <a:ext cx="1464252" cy="202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289865"/>
            <a:r>
              <a:rPr lang="en-IN" sz="1268" dirty="0">
                <a:solidFill>
                  <a:srgbClr val="046293"/>
                </a:solidFill>
                <a:latin typeface="Calibri" panose="020F0502020204030204"/>
              </a:rPr>
              <a:t>Social Buzz – ALL 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38C827-1DA6-4776-AECB-DDFCEA2D8A0F}"/>
              </a:ext>
            </a:extLst>
          </p:cNvPr>
          <p:cNvGrpSpPr/>
          <p:nvPr/>
        </p:nvGrpSpPr>
        <p:grpSpPr>
          <a:xfrm>
            <a:off x="7903853" y="1657856"/>
            <a:ext cx="1893710" cy="1070394"/>
            <a:chOff x="670623" y="2114550"/>
            <a:chExt cx="2986977" cy="168834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98708E-2601-420B-8B1E-AAE918B47C76}"/>
                </a:ext>
              </a:extLst>
            </p:cNvPr>
            <p:cNvSpPr/>
            <p:nvPr/>
          </p:nvSpPr>
          <p:spPr>
            <a:xfrm>
              <a:off x="670623" y="2114550"/>
              <a:ext cx="2986977" cy="1688349"/>
            </a:xfrm>
            <a:prstGeom prst="rect">
              <a:avLst/>
            </a:prstGeom>
            <a:solidFill>
              <a:srgbClr val="EEEE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53BEEB-B432-4566-B131-FC81A2507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7323" y="3315535"/>
              <a:ext cx="2640822" cy="48736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E4C446-BE43-4102-B735-62777CBCA744}"/>
                </a:ext>
              </a:extLst>
            </p:cNvPr>
            <p:cNvSpPr txBox="1"/>
            <p:nvPr/>
          </p:nvSpPr>
          <p:spPr>
            <a:xfrm>
              <a:off x="1678212" y="2244259"/>
              <a:ext cx="892237" cy="515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89865"/>
              <a:r>
                <a:rPr lang="en-US" sz="1522" dirty="0">
                  <a:solidFill>
                    <a:prstClr val="black"/>
                  </a:solidFill>
                  <a:latin typeface="Calibri" panose="020F0502020204030204"/>
                </a:rPr>
                <a:t>Total</a:t>
              </a:r>
              <a:endParaRPr lang="en-IN" sz="152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958AEC-C1B6-4AB1-AA61-B0F2CDBAF825}"/>
                </a:ext>
              </a:extLst>
            </p:cNvPr>
            <p:cNvSpPr/>
            <p:nvPr/>
          </p:nvSpPr>
          <p:spPr>
            <a:xfrm>
              <a:off x="1629350" y="2691117"/>
              <a:ext cx="1173702" cy="6381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89865"/>
              <a:r>
                <a:rPr lang="en-IN" sz="2029" b="1" dirty="0">
                  <a:solidFill>
                    <a:srgbClr val="046293"/>
                  </a:solidFill>
                  <a:latin typeface="Calibri" panose="020F0502020204030204"/>
                </a:rPr>
                <a:t>2.1M</a:t>
              </a:r>
              <a:endParaRPr lang="en-IN" sz="1268" b="1" dirty="0">
                <a:solidFill>
                  <a:srgbClr val="046293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31648F4-C9B4-44CB-B860-E0FE75B020FD}"/>
              </a:ext>
            </a:extLst>
          </p:cNvPr>
          <p:cNvSpPr/>
          <p:nvPr/>
        </p:nvSpPr>
        <p:spPr>
          <a:xfrm>
            <a:off x="7903853" y="2981203"/>
            <a:ext cx="1893710" cy="716861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02A841-8F6E-4C54-8B96-C8A2617638C1}"/>
              </a:ext>
            </a:extLst>
          </p:cNvPr>
          <p:cNvSpPr/>
          <p:nvPr/>
        </p:nvSpPr>
        <p:spPr>
          <a:xfrm>
            <a:off x="8771092" y="3193156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1.1M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A3ACD40-40CC-4273-A251-3A3273DA87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23" y="3240111"/>
            <a:ext cx="463776" cy="37777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D2C13ED-CCF3-4BB3-8AD3-0CCE56C564BF}"/>
              </a:ext>
            </a:extLst>
          </p:cNvPr>
          <p:cNvSpPr/>
          <p:nvPr/>
        </p:nvSpPr>
        <p:spPr>
          <a:xfrm>
            <a:off x="7884495" y="3878400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99E1BD-E76C-41F2-ADB3-620118D08AC8}"/>
              </a:ext>
            </a:extLst>
          </p:cNvPr>
          <p:cNvSpPr/>
          <p:nvPr/>
        </p:nvSpPr>
        <p:spPr>
          <a:xfrm>
            <a:off x="8728966" y="4124333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0.7M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D7D16A-D573-40FC-ACEC-81B7F04C45F7}"/>
              </a:ext>
            </a:extLst>
          </p:cNvPr>
          <p:cNvSpPr/>
          <p:nvPr/>
        </p:nvSpPr>
        <p:spPr>
          <a:xfrm>
            <a:off x="9870475" y="1288239"/>
            <a:ext cx="90321" cy="55697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50E75C-3DF2-4882-853E-7BB7D61C87DA}"/>
              </a:ext>
            </a:extLst>
          </p:cNvPr>
          <p:cNvSpPr/>
          <p:nvPr/>
        </p:nvSpPr>
        <p:spPr>
          <a:xfrm>
            <a:off x="9895322" y="1610626"/>
            <a:ext cx="74392" cy="5292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A322D3C-795C-4094-98B7-0A53F76431F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0"/>
          <a:stretch/>
        </p:blipFill>
        <p:spPr>
          <a:xfrm>
            <a:off x="3444740" y="1347879"/>
            <a:ext cx="869579" cy="857235"/>
          </a:xfrm>
          <a:prstGeom prst="rect">
            <a:avLst/>
          </a:prstGeom>
          <a:blipFill dpi="0" rotWithShape="1">
            <a:blip r:embed="rId13">
              <a:alphaModFix amt="54000"/>
            </a:blip>
            <a:srcRect/>
            <a:tile tx="0" ty="0" sx="100000" sy="100000" flip="none" algn="tl"/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A37E9C1-4404-4025-8104-2BA70948079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10127" r="14137" b="7579"/>
          <a:stretch/>
        </p:blipFill>
        <p:spPr>
          <a:xfrm>
            <a:off x="5816230" y="1375184"/>
            <a:ext cx="869579" cy="829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8C408803-AD03-4866-87D9-E93582EC9F6D}"/>
              </a:ext>
            </a:extLst>
          </p:cNvPr>
          <p:cNvSpPr/>
          <p:nvPr/>
        </p:nvSpPr>
        <p:spPr>
          <a:xfrm>
            <a:off x="6828016" y="1471846"/>
            <a:ext cx="652014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986CF1-030E-49C0-8112-48BB3CAA0433}"/>
              </a:ext>
            </a:extLst>
          </p:cNvPr>
          <p:cNvSpPr/>
          <p:nvPr/>
        </p:nvSpPr>
        <p:spPr>
          <a:xfrm>
            <a:off x="3102238" y="1064271"/>
            <a:ext cx="1789272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Wishbone Winged Eyeliner</a:t>
            </a:r>
            <a:endParaRPr lang="en-IN" sz="888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1289E7-0597-4021-8F32-D14266ACEE74}"/>
              </a:ext>
            </a:extLst>
          </p:cNvPr>
          <p:cNvSpPr/>
          <p:nvPr/>
        </p:nvSpPr>
        <p:spPr>
          <a:xfrm>
            <a:off x="5807629" y="1064271"/>
            <a:ext cx="886781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Sunset Eyes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1B7EB35-3211-4773-B4D4-866C1968E6D3}"/>
              </a:ext>
            </a:extLst>
          </p:cNvPr>
          <p:cNvSpPr/>
          <p:nvPr/>
        </p:nvSpPr>
        <p:spPr>
          <a:xfrm>
            <a:off x="2231204" y="2850255"/>
            <a:ext cx="5582094" cy="193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586A92-8E7F-4A85-B04C-FD0A0D6F9A7C}"/>
              </a:ext>
            </a:extLst>
          </p:cNvPr>
          <p:cNvSpPr/>
          <p:nvPr/>
        </p:nvSpPr>
        <p:spPr>
          <a:xfrm>
            <a:off x="7926620" y="4923895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209971-4461-4AFD-A413-F49E2C9A94E0}"/>
              </a:ext>
            </a:extLst>
          </p:cNvPr>
          <p:cNvSpPr/>
          <p:nvPr/>
        </p:nvSpPr>
        <p:spPr>
          <a:xfrm>
            <a:off x="8771092" y="5202804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0.6M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093E0B-B7B0-4BA7-B8B5-1DD27DFBE492}"/>
              </a:ext>
            </a:extLst>
          </p:cNvPr>
          <p:cNvSpPr/>
          <p:nvPr/>
        </p:nvSpPr>
        <p:spPr>
          <a:xfrm>
            <a:off x="3006720" y="2906050"/>
            <a:ext cx="1873078" cy="18007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A1A79E5-33CE-4C30-A57C-C856D803861A}"/>
              </a:ext>
            </a:extLst>
          </p:cNvPr>
          <p:cNvSpPr/>
          <p:nvPr/>
        </p:nvSpPr>
        <p:spPr>
          <a:xfrm>
            <a:off x="5352454" y="2895236"/>
            <a:ext cx="1797130" cy="18007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489A38-22AE-4F6C-9E62-8ECD1D65BC28}"/>
              </a:ext>
            </a:extLst>
          </p:cNvPr>
          <p:cNvSpPr/>
          <p:nvPr/>
        </p:nvSpPr>
        <p:spPr>
          <a:xfrm>
            <a:off x="2231204" y="4837866"/>
            <a:ext cx="5582094" cy="1995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CA72961-6DF5-4173-ADCF-5FB54D6E2E5F}"/>
              </a:ext>
            </a:extLst>
          </p:cNvPr>
          <p:cNvSpPr/>
          <p:nvPr/>
        </p:nvSpPr>
        <p:spPr>
          <a:xfrm>
            <a:off x="3006720" y="4878405"/>
            <a:ext cx="1873078" cy="1885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EF6602-C43A-48D4-B934-C387134B25E3}"/>
              </a:ext>
            </a:extLst>
          </p:cNvPr>
          <p:cNvSpPr/>
          <p:nvPr/>
        </p:nvSpPr>
        <p:spPr>
          <a:xfrm>
            <a:off x="5352454" y="4867591"/>
            <a:ext cx="1797130" cy="1885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3C6B788-A4EE-4B19-A9F8-2D54451A3F8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887" t="10034" r="8845" b="10419"/>
          <a:stretch/>
        </p:blipFill>
        <p:spPr>
          <a:xfrm>
            <a:off x="3478355" y="3168694"/>
            <a:ext cx="869579" cy="906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AC3E61A3-8F20-4702-8137-4E38F6C882BD}"/>
              </a:ext>
            </a:extLst>
          </p:cNvPr>
          <p:cNvSpPr/>
          <p:nvPr/>
        </p:nvSpPr>
        <p:spPr>
          <a:xfrm>
            <a:off x="3425672" y="2879115"/>
            <a:ext cx="974947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 err="1">
                <a:solidFill>
                  <a:prstClr val="white"/>
                </a:solidFill>
                <a:latin typeface="Calibri" panose="020F0502020204030204"/>
              </a:rPr>
              <a:t>MicroBlading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67C0F08-DC52-4CB0-BBCC-DF73B34521F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09" y="3059140"/>
            <a:ext cx="869579" cy="1126066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C7C22B31-6A0B-4B7E-BC89-FFB2F4B0A76B}"/>
              </a:ext>
            </a:extLst>
          </p:cNvPr>
          <p:cNvSpPr/>
          <p:nvPr/>
        </p:nvSpPr>
        <p:spPr>
          <a:xfrm>
            <a:off x="6873794" y="3624447"/>
            <a:ext cx="633782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A023A6-4097-47C6-81F4-D348180E3692}"/>
              </a:ext>
            </a:extLst>
          </p:cNvPr>
          <p:cNvSpPr txBox="1"/>
          <p:nvPr/>
        </p:nvSpPr>
        <p:spPr>
          <a:xfrm rot="16200000">
            <a:off x="2175861" y="1957589"/>
            <a:ext cx="556243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EYES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C359028-F806-4CA4-83F9-4823DCEC7229}"/>
              </a:ext>
            </a:extLst>
          </p:cNvPr>
          <p:cNvSpPr/>
          <p:nvPr/>
        </p:nvSpPr>
        <p:spPr>
          <a:xfrm rot="16200000">
            <a:off x="1936842" y="3671339"/>
            <a:ext cx="1023806" cy="326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EYE BROW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50F76BE-BE4B-4861-91F4-0CDBDE7911D4}"/>
              </a:ext>
            </a:extLst>
          </p:cNvPr>
          <p:cNvSpPr/>
          <p:nvPr/>
        </p:nvSpPr>
        <p:spPr>
          <a:xfrm rot="16200000">
            <a:off x="2193446" y="5774476"/>
            <a:ext cx="506870" cy="326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LIPS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140912F-4A9E-4832-B2F0-EB88C0C312F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654" r="791" b="20151"/>
          <a:stretch/>
        </p:blipFill>
        <p:spPr>
          <a:xfrm>
            <a:off x="3444740" y="5304266"/>
            <a:ext cx="869579" cy="767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A04F18A-EA85-401F-A1CC-D0AF63F4BA71}"/>
              </a:ext>
            </a:extLst>
          </p:cNvPr>
          <p:cNvSpPr/>
          <p:nvPr/>
        </p:nvSpPr>
        <p:spPr>
          <a:xfrm>
            <a:off x="3365266" y="4946960"/>
            <a:ext cx="982961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Shimmer Lips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81E0AA5-1324-4A13-8388-D7AFFF78B49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596" t="7967" r="1144" b="19609"/>
          <a:stretch/>
        </p:blipFill>
        <p:spPr>
          <a:xfrm>
            <a:off x="5818437" y="5194555"/>
            <a:ext cx="869579" cy="91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19CC884-F196-461E-AC30-D5C424716D1D}"/>
              </a:ext>
            </a:extLst>
          </p:cNvPr>
          <p:cNvSpPr/>
          <p:nvPr/>
        </p:nvSpPr>
        <p:spPr>
          <a:xfrm>
            <a:off x="5843696" y="4864254"/>
            <a:ext cx="814647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Matte Lips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29D971D4-04CD-445F-BDC9-F2F7F3677659}"/>
              </a:ext>
            </a:extLst>
          </p:cNvPr>
          <p:cNvSpPr/>
          <p:nvPr/>
        </p:nvSpPr>
        <p:spPr>
          <a:xfrm rot="10800000">
            <a:off x="9523660" y="1278505"/>
            <a:ext cx="107930" cy="10149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2E1A9C7-60AD-43E6-8157-9EAEE0FF21D1}"/>
              </a:ext>
            </a:extLst>
          </p:cNvPr>
          <p:cNvSpPr/>
          <p:nvPr/>
        </p:nvSpPr>
        <p:spPr>
          <a:xfrm>
            <a:off x="6794298" y="5523087"/>
            <a:ext cx="633782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22B5-0FAE-4399-8D3B-3D0F9F59DBC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485" y="4096145"/>
            <a:ext cx="463776" cy="46377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2E6E1FA-5793-4A5E-8227-415C9E7EFA4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95" y="5156287"/>
            <a:ext cx="463776" cy="46377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9DFF1C7-4A07-4DC8-B067-8FDAE4F74385}"/>
              </a:ext>
            </a:extLst>
          </p:cNvPr>
          <p:cNvSpPr txBox="1"/>
          <p:nvPr/>
        </p:nvSpPr>
        <p:spPr>
          <a:xfrm>
            <a:off x="3253075" y="2318209"/>
            <a:ext cx="1252909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100K </a:t>
            </a:r>
            <a:r>
              <a:rPr lang="en-US" sz="1775" b="1" dirty="0">
                <a:solidFill>
                  <a:srgbClr val="70AD47"/>
                </a:solidFill>
                <a:latin typeface="Calibri" panose="020F0502020204030204"/>
              </a:rPr>
              <a:t>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23D1021-D26B-438F-9838-107DEDE06D98}"/>
              </a:ext>
            </a:extLst>
          </p:cNvPr>
          <p:cNvSpPr txBox="1"/>
          <p:nvPr/>
        </p:nvSpPr>
        <p:spPr>
          <a:xfrm>
            <a:off x="5649221" y="2269805"/>
            <a:ext cx="1112610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50K    </a:t>
            </a:r>
            <a:r>
              <a:rPr lang="en-US" sz="1522" b="1" dirty="0">
                <a:solidFill>
                  <a:srgbClr val="FF0000"/>
                </a:solidFill>
                <a:latin typeface="Calibri" panose="020F0502020204030204"/>
              </a:rPr>
              <a:t>3%</a:t>
            </a:r>
            <a:endParaRPr lang="en-IN" sz="1775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45249C1-487E-4A53-9A5D-B52BC5FEA549}"/>
              </a:ext>
            </a:extLst>
          </p:cNvPr>
          <p:cNvSpPr txBox="1"/>
          <p:nvPr/>
        </p:nvSpPr>
        <p:spPr>
          <a:xfrm>
            <a:off x="3306099" y="4163359"/>
            <a:ext cx="1256045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200K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25%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7199A8-A481-4CE0-A4CF-A7F50635B71C}"/>
              </a:ext>
            </a:extLst>
          </p:cNvPr>
          <p:cNvSpPr txBox="1"/>
          <p:nvPr/>
        </p:nvSpPr>
        <p:spPr>
          <a:xfrm>
            <a:off x="5621115" y="4156418"/>
            <a:ext cx="1224572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30K 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1AD0F2-16F8-4684-83B7-920BA0175C4C}"/>
              </a:ext>
            </a:extLst>
          </p:cNvPr>
          <p:cNvSpPr txBox="1"/>
          <p:nvPr/>
        </p:nvSpPr>
        <p:spPr>
          <a:xfrm>
            <a:off x="3236568" y="6285632"/>
            <a:ext cx="1167910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65K</a:t>
            </a:r>
            <a:r>
              <a:rPr lang="en-US" sz="1775" b="1" dirty="0">
                <a:solidFill>
                  <a:srgbClr val="FF0000"/>
                </a:solidFill>
                <a:latin typeface="Calibri" panose="020F0502020204030204"/>
              </a:rPr>
              <a:t>     </a:t>
            </a:r>
            <a:r>
              <a:rPr lang="en-US" sz="1522" b="1" dirty="0">
                <a:solidFill>
                  <a:srgbClr val="FF0000"/>
                </a:solidFill>
                <a:latin typeface="Calibri" panose="020F0502020204030204"/>
              </a:rPr>
              <a:t>8%</a:t>
            </a:r>
            <a:endParaRPr lang="en-IN" sz="1775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016B31-E845-41DB-970C-F7380EE5197C}"/>
              </a:ext>
            </a:extLst>
          </p:cNvPr>
          <p:cNvSpPr txBox="1"/>
          <p:nvPr/>
        </p:nvSpPr>
        <p:spPr>
          <a:xfrm>
            <a:off x="5662843" y="6236288"/>
            <a:ext cx="1167911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34K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7%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7EC3079-FF95-4969-8824-99692BAB7E41}"/>
              </a:ext>
            </a:extLst>
          </p:cNvPr>
          <p:cNvSpPr/>
          <p:nvPr/>
        </p:nvSpPr>
        <p:spPr>
          <a:xfrm>
            <a:off x="7931686" y="5923262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4C68652-2FFD-4B37-BC1B-2A5461831E6A}"/>
              </a:ext>
            </a:extLst>
          </p:cNvPr>
          <p:cNvSpPr txBox="1"/>
          <p:nvPr/>
        </p:nvSpPr>
        <p:spPr>
          <a:xfrm>
            <a:off x="7967387" y="6132827"/>
            <a:ext cx="1969766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9865"/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100K – Current Volume</a:t>
            </a:r>
          </a:p>
          <a:p>
            <a:pPr defTabSz="289865"/>
            <a:r>
              <a:rPr lang="en-US" sz="1268" b="1" dirty="0">
                <a:solidFill>
                  <a:srgbClr val="70AD47"/>
                </a:solidFill>
                <a:latin typeface="Calibri" panose="020F0502020204030204"/>
              </a:rPr>
              <a:t>(5%)</a:t>
            </a:r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 – </a:t>
            </a:r>
            <a:r>
              <a:rPr lang="en-US" sz="1268" b="1" dirty="0" err="1">
                <a:solidFill>
                  <a:prstClr val="black"/>
                </a:solidFill>
                <a:latin typeface="Calibri" panose="020F0502020204030204"/>
              </a:rPr>
              <a:t>MoM</a:t>
            </a:r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 Change</a:t>
            </a:r>
            <a:endParaRPr lang="en-IN" sz="1268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249607-F140-4A18-8613-2081D3875BF3}"/>
              </a:ext>
            </a:extLst>
          </p:cNvPr>
          <p:cNvSpPr txBox="1"/>
          <p:nvPr/>
        </p:nvSpPr>
        <p:spPr>
          <a:xfrm>
            <a:off x="8626262" y="5849207"/>
            <a:ext cx="652014" cy="32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522" b="1" u="sng" dirty="0">
                <a:solidFill>
                  <a:prstClr val="black"/>
                </a:solidFill>
                <a:latin typeface="Calibri" panose="020F0502020204030204"/>
              </a:rPr>
              <a:t>Index</a:t>
            </a:r>
            <a:endParaRPr lang="en-IN" sz="1522" b="1" u="sng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86F14E-F76A-4627-93C6-5A727A33B075}"/>
              </a:ext>
            </a:extLst>
          </p:cNvPr>
          <p:cNvSpPr/>
          <p:nvPr/>
        </p:nvSpPr>
        <p:spPr>
          <a:xfrm>
            <a:off x="6664802" y="3023140"/>
            <a:ext cx="902786" cy="514701"/>
          </a:xfrm>
          <a:prstGeom prst="wedgeRectCallout">
            <a:avLst>
              <a:gd name="adj1" fmla="val -58778"/>
              <a:gd name="adj2" fmla="val 8297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IN" sz="1141" dirty="0">
                <a:solidFill>
                  <a:prstClr val="white"/>
                </a:solidFill>
                <a:latin typeface="Calibri" panose="020F0502020204030204"/>
              </a:rPr>
              <a:t>Trend not yet named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F0ECB32-A446-4E11-8F53-C72A5D2B7011}"/>
              </a:ext>
            </a:extLst>
          </p:cNvPr>
          <p:cNvSpPr/>
          <p:nvPr/>
        </p:nvSpPr>
        <p:spPr>
          <a:xfrm>
            <a:off x="3922280" y="2411383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B2A377F2-2AD0-4A3F-9F6C-84EFE69545AC}"/>
              </a:ext>
            </a:extLst>
          </p:cNvPr>
          <p:cNvSpPr/>
          <p:nvPr/>
        </p:nvSpPr>
        <p:spPr>
          <a:xfrm rot="10800000">
            <a:off x="6205525" y="2380196"/>
            <a:ext cx="129052" cy="13357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136083DE-94C3-4699-AB36-BBDE34034B0F}"/>
              </a:ext>
            </a:extLst>
          </p:cNvPr>
          <p:cNvSpPr/>
          <p:nvPr/>
        </p:nvSpPr>
        <p:spPr>
          <a:xfrm>
            <a:off x="3913144" y="4259371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6431B087-7EDE-4227-8E26-82E797C86C42}"/>
              </a:ext>
            </a:extLst>
          </p:cNvPr>
          <p:cNvSpPr/>
          <p:nvPr/>
        </p:nvSpPr>
        <p:spPr>
          <a:xfrm>
            <a:off x="6210080" y="4252473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07FFFA1A-024C-47C7-978B-0BC763E27006}"/>
              </a:ext>
            </a:extLst>
          </p:cNvPr>
          <p:cNvSpPr/>
          <p:nvPr/>
        </p:nvSpPr>
        <p:spPr>
          <a:xfrm rot="10800000">
            <a:off x="3838219" y="6394160"/>
            <a:ext cx="129052" cy="13357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54984056-63E3-4840-A04D-D0FCE98DCC1D}"/>
              </a:ext>
            </a:extLst>
          </p:cNvPr>
          <p:cNvSpPr/>
          <p:nvPr/>
        </p:nvSpPr>
        <p:spPr>
          <a:xfrm>
            <a:off x="6231211" y="6335359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414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45B7C09-9701-4689-8720-733971C1A9BF}"/>
              </a:ext>
            </a:extLst>
          </p:cNvPr>
          <p:cNvSpPr/>
          <p:nvPr/>
        </p:nvSpPr>
        <p:spPr>
          <a:xfrm>
            <a:off x="2231204" y="1022748"/>
            <a:ext cx="5582094" cy="1808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24936E-FA81-4E78-85CA-462A2FFA8447}"/>
              </a:ext>
            </a:extLst>
          </p:cNvPr>
          <p:cNvSpPr/>
          <p:nvPr/>
        </p:nvSpPr>
        <p:spPr>
          <a:xfrm>
            <a:off x="5352454" y="1078790"/>
            <a:ext cx="1797130" cy="16952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6D54B3-190F-4F26-AB76-13FC6C0D3A71}"/>
              </a:ext>
            </a:extLst>
          </p:cNvPr>
          <p:cNvSpPr/>
          <p:nvPr/>
        </p:nvSpPr>
        <p:spPr>
          <a:xfrm>
            <a:off x="3002260" y="1083647"/>
            <a:ext cx="1886419" cy="16960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3C39B7-33F7-4016-8E77-73832B1A1F54}"/>
              </a:ext>
            </a:extLst>
          </p:cNvPr>
          <p:cNvSpPr/>
          <p:nvPr/>
        </p:nvSpPr>
        <p:spPr>
          <a:xfrm>
            <a:off x="7827473" y="1033414"/>
            <a:ext cx="2128065" cy="5824586"/>
          </a:xfrm>
          <a:prstGeom prst="rect">
            <a:avLst/>
          </a:prstGeom>
          <a:solidFill>
            <a:srgbClr val="0462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ED32D-1353-4585-B45B-3340A524C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42960" r="52181" b="42260"/>
          <a:stretch/>
        </p:blipFill>
        <p:spPr>
          <a:xfrm>
            <a:off x="2656372" y="152441"/>
            <a:ext cx="1008409" cy="19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3DB08-D6E2-4D5B-BF27-D11101662B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6" t="20463" r="26983" b="20169"/>
          <a:stretch/>
        </p:blipFill>
        <p:spPr>
          <a:xfrm>
            <a:off x="2327604" y="164506"/>
            <a:ext cx="235484" cy="1916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4CEB78-548E-4DFD-915A-18A6D1D19EC4}"/>
              </a:ext>
            </a:extLst>
          </p:cNvPr>
          <p:cNvSpPr/>
          <p:nvPr/>
        </p:nvSpPr>
        <p:spPr>
          <a:xfrm>
            <a:off x="3838471" y="-4442"/>
            <a:ext cx="6122325" cy="472057"/>
          </a:xfrm>
          <a:prstGeom prst="rect">
            <a:avLst/>
          </a:prstGeom>
          <a:solidFill>
            <a:srgbClr val="04629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r>
              <a:rPr lang="en-IN" sz="1775" b="1" dirty="0">
                <a:solidFill>
                  <a:prstClr val="white"/>
                </a:solidFill>
                <a:latin typeface="Calibri" panose="020F0502020204030204"/>
              </a:rPr>
              <a:t>Revlon Social Insights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A0157-2340-40AD-B583-55DF9BAB9B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11" y="112043"/>
            <a:ext cx="239233" cy="23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FFBD0-CB8A-47ED-97DE-D15423B270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8717" y="101549"/>
            <a:ext cx="239233" cy="239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3FB58-5D2C-4A35-9E5D-E435F1E775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89" y="603581"/>
            <a:ext cx="292690" cy="292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48C3DB-5A9B-445F-84C5-D5D5F9BABF67}"/>
              </a:ext>
            </a:extLst>
          </p:cNvPr>
          <p:cNvSpPr txBox="1"/>
          <p:nvPr/>
        </p:nvSpPr>
        <p:spPr>
          <a:xfrm>
            <a:off x="2647036" y="603580"/>
            <a:ext cx="2754216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Home &gt;  Trendspotting &gt;  Trends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CA088C-52B6-4029-8590-2736534E7A64}"/>
              </a:ext>
            </a:extLst>
          </p:cNvPr>
          <p:cNvGrpSpPr/>
          <p:nvPr/>
        </p:nvGrpSpPr>
        <p:grpSpPr>
          <a:xfrm>
            <a:off x="7221574" y="594236"/>
            <a:ext cx="2603821" cy="324388"/>
            <a:chOff x="1112655" y="6403463"/>
            <a:chExt cx="4107046" cy="5116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D9D2B1-96B9-4BCE-9AF0-F87DE2730E11}"/>
                </a:ext>
              </a:extLst>
            </p:cNvPr>
            <p:cNvSpPr/>
            <p:nvPr/>
          </p:nvSpPr>
          <p:spPr>
            <a:xfrm>
              <a:off x="1112655" y="6403463"/>
              <a:ext cx="4107046" cy="511662"/>
            </a:xfrm>
            <a:prstGeom prst="rect">
              <a:avLst/>
            </a:prstGeom>
            <a:solidFill>
              <a:srgbClr val="0462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r>
                <a:rPr lang="en-US" sz="1014" dirty="0">
                  <a:solidFill>
                    <a:prstClr val="white"/>
                  </a:solidFill>
                  <a:latin typeface="Calibri" panose="020F0502020204030204"/>
                </a:rPr>
                <a:t>October 29, 2017 – November 27,2017</a:t>
              </a:r>
              <a:endParaRPr lang="en-IN" sz="1014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B161297-1A1E-40BE-AE43-B043C9166053}"/>
                </a:ext>
              </a:extLst>
            </p:cNvPr>
            <p:cNvSpPr/>
            <p:nvPr/>
          </p:nvSpPr>
          <p:spPr>
            <a:xfrm rot="10800000">
              <a:off x="4872711" y="6565147"/>
              <a:ext cx="190500" cy="228600"/>
            </a:xfrm>
            <a:prstGeom prst="triangle">
              <a:avLst/>
            </a:prstGeom>
            <a:solidFill>
              <a:srgbClr val="CFED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75D84B-F8DD-4FA6-B2CA-F7B2B141F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923" y="6484306"/>
              <a:ext cx="349975" cy="34997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E900C-2140-4650-BDB4-4E2B6500B60C}"/>
              </a:ext>
            </a:extLst>
          </p:cNvPr>
          <p:cNvSpPr/>
          <p:nvPr/>
        </p:nvSpPr>
        <p:spPr>
          <a:xfrm>
            <a:off x="8248448" y="1227762"/>
            <a:ext cx="1464252" cy="202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289865"/>
            <a:r>
              <a:rPr lang="en-IN" sz="1268" dirty="0">
                <a:solidFill>
                  <a:srgbClr val="046293"/>
                </a:solidFill>
                <a:latin typeface="Calibri" panose="020F0502020204030204"/>
              </a:rPr>
              <a:t>Social Buzz – ALL 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38C827-1DA6-4776-AECB-DDFCEA2D8A0F}"/>
              </a:ext>
            </a:extLst>
          </p:cNvPr>
          <p:cNvGrpSpPr/>
          <p:nvPr/>
        </p:nvGrpSpPr>
        <p:grpSpPr>
          <a:xfrm>
            <a:off x="7903853" y="1657856"/>
            <a:ext cx="1893710" cy="1070394"/>
            <a:chOff x="670623" y="2114550"/>
            <a:chExt cx="2986977" cy="168834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98708E-2601-420B-8B1E-AAE918B47C76}"/>
                </a:ext>
              </a:extLst>
            </p:cNvPr>
            <p:cNvSpPr/>
            <p:nvPr/>
          </p:nvSpPr>
          <p:spPr>
            <a:xfrm>
              <a:off x="670623" y="2114550"/>
              <a:ext cx="2986977" cy="1688349"/>
            </a:xfrm>
            <a:prstGeom prst="rect">
              <a:avLst/>
            </a:prstGeom>
            <a:solidFill>
              <a:srgbClr val="EEEE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53BEEB-B432-4566-B131-FC81A2507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7323" y="3315535"/>
              <a:ext cx="2640822" cy="48736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E4C446-BE43-4102-B735-62777CBCA744}"/>
                </a:ext>
              </a:extLst>
            </p:cNvPr>
            <p:cNvSpPr txBox="1"/>
            <p:nvPr/>
          </p:nvSpPr>
          <p:spPr>
            <a:xfrm>
              <a:off x="1678212" y="2244259"/>
              <a:ext cx="892237" cy="515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89865"/>
              <a:r>
                <a:rPr lang="en-US" sz="1522" dirty="0">
                  <a:solidFill>
                    <a:prstClr val="black"/>
                  </a:solidFill>
                  <a:latin typeface="Calibri" panose="020F0502020204030204"/>
                </a:rPr>
                <a:t>Total</a:t>
              </a:r>
              <a:endParaRPr lang="en-IN" sz="152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958AEC-C1B6-4AB1-AA61-B0F2CDBAF825}"/>
                </a:ext>
              </a:extLst>
            </p:cNvPr>
            <p:cNvSpPr/>
            <p:nvPr/>
          </p:nvSpPr>
          <p:spPr>
            <a:xfrm>
              <a:off x="1629350" y="2691117"/>
              <a:ext cx="1173702" cy="6381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89865"/>
              <a:r>
                <a:rPr lang="en-IN" sz="2029" b="1" dirty="0">
                  <a:solidFill>
                    <a:srgbClr val="046293"/>
                  </a:solidFill>
                  <a:latin typeface="Calibri" panose="020F0502020204030204"/>
                </a:rPr>
                <a:t>2.1M</a:t>
              </a:r>
              <a:endParaRPr lang="en-IN" sz="1268" b="1" dirty="0">
                <a:solidFill>
                  <a:srgbClr val="046293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31648F4-C9B4-44CB-B860-E0FE75B020FD}"/>
              </a:ext>
            </a:extLst>
          </p:cNvPr>
          <p:cNvSpPr/>
          <p:nvPr/>
        </p:nvSpPr>
        <p:spPr>
          <a:xfrm>
            <a:off x="7903853" y="2981203"/>
            <a:ext cx="1893710" cy="716861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02A841-8F6E-4C54-8B96-C8A2617638C1}"/>
              </a:ext>
            </a:extLst>
          </p:cNvPr>
          <p:cNvSpPr/>
          <p:nvPr/>
        </p:nvSpPr>
        <p:spPr>
          <a:xfrm>
            <a:off x="8771092" y="3193156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1.1M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A3ACD40-40CC-4273-A251-3A3273DA87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23" y="3240111"/>
            <a:ext cx="463776" cy="37777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D2C13ED-CCF3-4BB3-8AD3-0CCE56C564BF}"/>
              </a:ext>
            </a:extLst>
          </p:cNvPr>
          <p:cNvSpPr/>
          <p:nvPr/>
        </p:nvSpPr>
        <p:spPr>
          <a:xfrm>
            <a:off x="7884495" y="3878400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99E1BD-E76C-41F2-ADB3-620118D08AC8}"/>
              </a:ext>
            </a:extLst>
          </p:cNvPr>
          <p:cNvSpPr/>
          <p:nvPr/>
        </p:nvSpPr>
        <p:spPr>
          <a:xfrm>
            <a:off x="8728966" y="4124333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0.7M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D7D16A-D573-40FC-ACEC-81B7F04C45F7}"/>
              </a:ext>
            </a:extLst>
          </p:cNvPr>
          <p:cNvSpPr/>
          <p:nvPr/>
        </p:nvSpPr>
        <p:spPr>
          <a:xfrm>
            <a:off x="9870475" y="1288239"/>
            <a:ext cx="90321" cy="55697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50E75C-3DF2-4882-853E-7BB7D61C87DA}"/>
              </a:ext>
            </a:extLst>
          </p:cNvPr>
          <p:cNvSpPr/>
          <p:nvPr/>
        </p:nvSpPr>
        <p:spPr>
          <a:xfrm>
            <a:off x="9895322" y="1610626"/>
            <a:ext cx="74392" cy="5292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A322D3C-795C-4094-98B7-0A53F76431F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0"/>
          <a:stretch/>
        </p:blipFill>
        <p:spPr>
          <a:xfrm>
            <a:off x="3444740" y="1347879"/>
            <a:ext cx="869579" cy="857235"/>
          </a:xfrm>
          <a:prstGeom prst="rect">
            <a:avLst/>
          </a:prstGeom>
          <a:blipFill dpi="0" rotWithShape="1">
            <a:blip r:embed="rId13">
              <a:alphaModFix amt="54000"/>
            </a:blip>
            <a:srcRect/>
            <a:tile tx="0" ty="0" sx="100000" sy="100000" flip="none" algn="tl"/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A37E9C1-4404-4025-8104-2BA70948079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10127" r="14137" b="7579"/>
          <a:stretch/>
        </p:blipFill>
        <p:spPr>
          <a:xfrm>
            <a:off x="5816230" y="1375184"/>
            <a:ext cx="869579" cy="829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8C408803-AD03-4866-87D9-E93582EC9F6D}"/>
              </a:ext>
            </a:extLst>
          </p:cNvPr>
          <p:cNvSpPr/>
          <p:nvPr/>
        </p:nvSpPr>
        <p:spPr>
          <a:xfrm>
            <a:off x="6828016" y="1471846"/>
            <a:ext cx="652014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986CF1-030E-49C0-8112-48BB3CAA0433}"/>
              </a:ext>
            </a:extLst>
          </p:cNvPr>
          <p:cNvSpPr/>
          <p:nvPr/>
        </p:nvSpPr>
        <p:spPr>
          <a:xfrm>
            <a:off x="3102238" y="1064271"/>
            <a:ext cx="1789272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Wishbone Winged Eyeliner</a:t>
            </a:r>
            <a:endParaRPr lang="en-IN" sz="888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1289E7-0597-4021-8F32-D14266ACEE74}"/>
              </a:ext>
            </a:extLst>
          </p:cNvPr>
          <p:cNvSpPr/>
          <p:nvPr/>
        </p:nvSpPr>
        <p:spPr>
          <a:xfrm>
            <a:off x="5807629" y="1064271"/>
            <a:ext cx="886781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Sunset Eyes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1B7EB35-3211-4773-B4D4-866C1968E6D3}"/>
              </a:ext>
            </a:extLst>
          </p:cNvPr>
          <p:cNvSpPr/>
          <p:nvPr/>
        </p:nvSpPr>
        <p:spPr>
          <a:xfrm>
            <a:off x="2231204" y="2850255"/>
            <a:ext cx="5582094" cy="193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586A92-8E7F-4A85-B04C-FD0A0D6F9A7C}"/>
              </a:ext>
            </a:extLst>
          </p:cNvPr>
          <p:cNvSpPr/>
          <p:nvPr/>
        </p:nvSpPr>
        <p:spPr>
          <a:xfrm>
            <a:off x="7926620" y="4923895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209971-4461-4AFD-A413-F49E2C9A94E0}"/>
              </a:ext>
            </a:extLst>
          </p:cNvPr>
          <p:cNvSpPr/>
          <p:nvPr/>
        </p:nvSpPr>
        <p:spPr>
          <a:xfrm>
            <a:off x="8771092" y="5202804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0.6M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093E0B-B7B0-4BA7-B8B5-1DD27DFBE492}"/>
              </a:ext>
            </a:extLst>
          </p:cNvPr>
          <p:cNvSpPr/>
          <p:nvPr/>
        </p:nvSpPr>
        <p:spPr>
          <a:xfrm>
            <a:off x="3006720" y="2906050"/>
            <a:ext cx="1873078" cy="18007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A1A79E5-33CE-4C30-A57C-C856D803861A}"/>
              </a:ext>
            </a:extLst>
          </p:cNvPr>
          <p:cNvSpPr/>
          <p:nvPr/>
        </p:nvSpPr>
        <p:spPr>
          <a:xfrm>
            <a:off x="5352454" y="2895236"/>
            <a:ext cx="1797130" cy="18007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489A38-22AE-4F6C-9E62-8ECD1D65BC28}"/>
              </a:ext>
            </a:extLst>
          </p:cNvPr>
          <p:cNvSpPr/>
          <p:nvPr/>
        </p:nvSpPr>
        <p:spPr>
          <a:xfrm>
            <a:off x="2231204" y="4837866"/>
            <a:ext cx="5582094" cy="1995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CA72961-6DF5-4173-ADCF-5FB54D6E2E5F}"/>
              </a:ext>
            </a:extLst>
          </p:cNvPr>
          <p:cNvSpPr/>
          <p:nvPr/>
        </p:nvSpPr>
        <p:spPr>
          <a:xfrm>
            <a:off x="3006720" y="4878405"/>
            <a:ext cx="1873078" cy="1885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EF6602-C43A-48D4-B934-C387134B25E3}"/>
              </a:ext>
            </a:extLst>
          </p:cNvPr>
          <p:cNvSpPr/>
          <p:nvPr/>
        </p:nvSpPr>
        <p:spPr>
          <a:xfrm>
            <a:off x="5352454" y="4867591"/>
            <a:ext cx="1797130" cy="1885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3C6B788-A4EE-4B19-A9F8-2D54451A3F8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887" t="10034" r="8845" b="10419"/>
          <a:stretch/>
        </p:blipFill>
        <p:spPr>
          <a:xfrm>
            <a:off x="3478355" y="3168694"/>
            <a:ext cx="869579" cy="906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AC3E61A3-8F20-4702-8137-4E38F6C882BD}"/>
              </a:ext>
            </a:extLst>
          </p:cNvPr>
          <p:cNvSpPr/>
          <p:nvPr/>
        </p:nvSpPr>
        <p:spPr>
          <a:xfrm>
            <a:off x="3425672" y="2879115"/>
            <a:ext cx="974947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 err="1">
                <a:solidFill>
                  <a:prstClr val="white"/>
                </a:solidFill>
                <a:latin typeface="Calibri" panose="020F0502020204030204"/>
              </a:rPr>
              <a:t>MicroBlading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67C0F08-DC52-4CB0-BBCC-DF73B34521F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09" y="3059140"/>
            <a:ext cx="869579" cy="1126066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C7C22B31-6A0B-4B7E-BC89-FFB2F4B0A76B}"/>
              </a:ext>
            </a:extLst>
          </p:cNvPr>
          <p:cNvSpPr/>
          <p:nvPr/>
        </p:nvSpPr>
        <p:spPr>
          <a:xfrm>
            <a:off x="6873794" y="3624447"/>
            <a:ext cx="633782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A023A6-4097-47C6-81F4-D348180E3692}"/>
              </a:ext>
            </a:extLst>
          </p:cNvPr>
          <p:cNvSpPr txBox="1"/>
          <p:nvPr/>
        </p:nvSpPr>
        <p:spPr>
          <a:xfrm rot="16200000">
            <a:off x="2175861" y="1957589"/>
            <a:ext cx="556243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EYES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C359028-F806-4CA4-83F9-4823DCEC7229}"/>
              </a:ext>
            </a:extLst>
          </p:cNvPr>
          <p:cNvSpPr/>
          <p:nvPr/>
        </p:nvSpPr>
        <p:spPr>
          <a:xfrm rot="16200000">
            <a:off x="1936842" y="3671339"/>
            <a:ext cx="1023806" cy="326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EYE BROW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50F76BE-BE4B-4861-91F4-0CDBDE7911D4}"/>
              </a:ext>
            </a:extLst>
          </p:cNvPr>
          <p:cNvSpPr/>
          <p:nvPr/>
        </p:nvSpPr>
        <p:spPr>
          <a:xfrm rot="16200000">
            <a:off x="2193446" y="5774476"/>
            <a:ext cx="506870" cy="326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LIPS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140912F-4A9E-4832-B2F0-EB88C0C312F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654" r="791" b="20151"/>
          <a:stretch/>
        </p:blipFill>
        <p:spPr>
          <a:xfrm>
            <a:off x="3444740" y="5304266"/>
            <a:ext cx="869579" cy="767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A04F18A-EA85-401F-A1CC-D0AF63F4BA71}"/>
              </a:ext>
            </a:extLst>
          </p:cNvPr>
          <p:cNvSpPr/>
          <p:nvPr/>
        </p:nvSpPr>
        <p:spPr>
          <a:xfrm>
            <a:off x="3365266" y="4946960"/>
            <a:ext cx="982961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Shimmer Lips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81E0AA5-1324-4A13-8388-D7AFFF78B49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596" t="7967" r="1144" b="19609"/>
          <a:stretch/>
        </p:blipFill>
        <p:spPr>
          <a:xfrm>
            <a:off x="5818437" y="5194555"/>
            <a:ext cx="869579" cy="91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19CC884-F196-461E-AC30-D5C424716D1D}"/>
              </a:ext>
            </a:extLst>
          </p:cNvPr>
          <p:cNvSpPr/>
          <p:nvPr/>
        </p:nvSpPr>
        <p:spPr>
          <a:xfrm>
            <a:off x="5843696" y="4864254"/>
            <a:ext cx="814647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Matte Lips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29D971D4-04CD-445F-BDC9-F2F7F3677659}"/>
              </a:ext>
            </a:extLst>
          </p:cNvPr>
          <p:cNvSpPr/>
          <p:nvPr/>
        </p:nvSpPr>
        <p:spPr>
          <a:xfrm rot="10800000">
            <a:off x="9523660" y="1278505"/>
            <a:ext cx="107930" cy="10149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2E1A9C7-60AD-43E6-8157-9EAEE0FF21D1}"/>
              </a:ext>
            </a:extLst>
          </p:cNvPr>
          <p:cNvSpPr/>
          <p:nvPr/>
        </p:nvSpPr>
        <p:spPr>
          <a:xfrm>
            <a:off x="6794298" y="5523087"/>
            <a:ext cx="633782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22B5-0FAE-4399-8D3B-3D0F9F59DBC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485" y="4096145"/>
            <a:ext cx="463776" cy="46377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2E6E1FA-5793-4A5E-8227-415C9E7EFA4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95" y="5156287"/>
            <a:ext cx="463776" cy="46377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9DFF1C7-4A07-4DC8-B067-8FDAE4F74385}"/>
              </a:ext>
            </a:extLst>
          </p:cNvPr>
          <p:cNvSpPr txBox="1"/>
          <p:nvPr/>
        </p:nvSpPr>
        <p:spPr>
          <a:xfrm>
            <a:off x="3253075" y="2318209"/>
            <a:ext cx="1252909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100K </a:t>
            </a:r>
            <a:r>
              <a:rPr lang="en-US" sz="1775" b="1" dirty="0">
                <a:solidFill>
                  <a:srgbClr val="70AD47"/>
                </a:solidFill>
                <a:latin typeface="Calibri" panose="020F0502020204030204"/>
              </a:rPr>
              <a:t>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23D1021-D26B-438F-9838-107DEDE06D98}"/>
              </a:ext>
            </a:extLst>
          </p:cNvPr>
          <p:cNvSpPr txBox="1"/>
          <p:nvPr/>
        </p:nvSpPr>
        <p:spPr>
          <a:xfrm>
            <a:off x="5649221" y="2269805"/>
            <a:ext cx="1112610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50K    </a:t>
            </a:r>
            <a:r>
              <a:rPr lang="en-US" sz="1522" b="1" dirty="0">
                <a:solidFill>
                  <a:srgbClr val="FF0000"/>
                </a:solidFill>
                <a:latin typeface="Calibri" panose="020F0502020204030204"/>
              </a:rPr>
              <a:t>3%</a:t>
            </a:r>
            <a:endParaRPr lang="en-IN" sz="1775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45249C1-487E-4A53-9A5D-B52BC5FEA549}"/>
              </a:ext>
            </a:extLst>
          </p:cNvPr>
          <p:cNvSpPr txBox="1"/>
          <p:nvPr/>
        </p:nvSpPr>
        <p:spPr>
          <a:xfrm>
            <a:off x="3306099" y="4163359"/>
            <a:ext cx="1256045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200K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25%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7199A8-A481-4CE0-A4CF-A7F50635B71C}"/>
              </a:ext>
            </a:extLst>
          </p:cNvPr>
          <p:cNvSpPr txBox="1"/>
          <p:nvPr/>
        </p:nvSpPr>
        <p:spPr>
          <a:xfrm>
            <a:off x="5621115" y="4156418"/>
            <a:ext cx="1224572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30K 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1AD0F2-16F8-4684-83B7-920BA0175C4C}"/>
              </a:ext>
            </a:extLst>
          </p:cNvPr>
          <p:cNvSpPr txBox="1"/>
          <p:nvPr/>
        </p:nvSpPr>
        <p:spPr>
          <a:xfrm>
            <a:off x="3236568" y="6285632"/>
            <a:ext cx="1167910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65K</a:t>
            </a:r>
            <a:r>
              <a:rPr lang="en-US" sz="1775" b="1" dirty="0">
                <a:solidFill>
                  <a:srgbClr val="FF0000"/>
                </a:solidFill>
                <a:latin typeface="Calibri" panose="020F0502020204030204"/>
              </a:rPr>
              <a:t>     </a:t>
            </a:r>
            <a:r>
              <a:rPr lang="en-US" sz="1522" b="1" dirty="0">
                <a:solidFill>
                  <a:srgbClr val="FF0000"/>
                </a:solidFill>
                <a:latin typeface="Calibri" panose="020F0502020204030204"/>
              </a:rPr>
              <a:t>8%</a:t>
            </a:r>
            <a:endParaRPr lang="en-IN" sz="1775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016B31-E845-41DB-970C-F7380EE5197C}"/>
              </a:ext>
            </a:extLst>
          </p:cNvPr>
          <p:cNvSpPr txBox="1"/>
          <p:nvPr/>
        </p:nvSpPr>
        <p:spPr>
          <a:xfrm>
            <a:off x="5662843" y="6236288"/>
            <a:ext cx="1167911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34K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7%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7EC3079-FF95-4969-8824-99692BAB7E41}"/>
              </a:ext>
            </a:extLst>
          </p:cNvPr>
          <p:cNvSpPr/>
          <p:nvPr/>
        </p:nvSpPr>
        <p:spPr>
          <a:xfrm>
            <a:off x="7931686" y="5923262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4C68652-2FFD-4B37-BC1B-2A5461831E6A}"/>
              </a:ext>
            </a:extLst>
          </p:cNvPr>
          <p:cNvSpPr txBox="1"/>
          <p:nvPr/>
        </p:nvSpPr>
        <p:spPr>
          <a:xfrm>
            <a:off x="7967387" y="6132827"/>
            <a:ext cx="1969766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9865"/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100K – Current Volume</a:t>
            </a:r>
          </a:p>
          <a:p>
            <a:pPr defTabSz="289865"/>
            <a:r>
              <a:rPr lang="en-US" sz="1268" b="1" dirty="0">
                <a:solidFill>
                  <a:srgbClr val="70AD47"/>
                </a:solidFill>
                <a:latin typeface="Calibri" panose="020F0502020204030204"/>
              </a:rPr>
              <a:t>(5%)</a:t>
            </a:r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 – </a:t>
            </a:r>
            <a:r>
              <a:rPr lang="en-US" sz="1268" b="1" dirty="0" err="1">
                <a:solidFill>
                  <a:prstClr val="black"/>
                </a:solidFill>
                <a:latin typeface="Calibri" panose="020F0502020204030204"/>
              </a:rPr>
              <a:t>MoM</a:t>
            </a:r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 Change</a:t>
            </a:r>
            <a:endParaRPr lang="en-IN" sz="1268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249607-F140-4A18-8613-2081D3875BF3}"/>
              </a:ext>
            </a:extLst>
          </p:cNvPr>
          <p:cNvSpPr txBox="1"/>
          <p:nvPr/>
        </p:nvSpPr>
        <p:spPr>
          <a:xfrm>
            <a:off x="8626262" y="5849207"/>
            <a:ext cx="652014" cy="32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522" b="1" u="sng" dirty="0">
                <a:solidFill>
                  <a:prstClr val="black"/>
                </a:solidFill>
                <a:latin typeface="Calibri" panose="020F0502020204030204"/>
              </a:rPr>
              <a:t>Index</a:t>
            </a:r>
            <a:endParaRPr lang="en-IN" sz="1522" b="1" u="sng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86F14E-F76A-4627-93C6-5A727A33B075}"/>
              </a:ext>
            </a:extLst>
          </p:cNvPr>
          <p:cNvSpPr/>
          <p:nvPr/>
        </p:nvSpPr>
        <p:spPr>
          <a:xfrm>
            <a:off x="6664802" y="3023140"/>
            <a:ext cx="902786" cy="514701"/>
          </a:xfrm>
          <a:prstGeom prst="wedgeRectCallout">
            <a:avLst>
              <a:gd name="adj1" fmla="val -58778"/>
              <a:gd name="adj2" fmla="val 8297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IN" sz="1141" dirty="0">
                <a:solidFill>
                  <a:prstClr val="white"/>
                </a:solidFill>
                <a:latin typeface="Calibri" panose="020F0502020204030204"/>
              </a:rPr>
              <a:t>Trend not yet named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F0ECB32-A446-4E11-8F53-C72A5D2B7011}"/>
              </a:ext>
            </a:extLst>
          </p:cNvPr>
          <p:cNvSpPr/>
          <p:nvPr/>
        </p:nvSpPr>
        <p:spPr>
          <a:xfrm>
            <a:off x="3922280" y="2411383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B2A377F2-2AD0-4A3F-9F6C-84EFE69545AC}"/>
              </a:ext>
            </a:extLst>
          </p:cNvPr>
          <p:cNvSpPr/>
          <p:nvPr/>
        </p:nvSpPr>
        <p:spPr>
          <a:xfrm rot="10800000">
            <a:off x="6205525" y="2380196"/>
            <a:ext cx="129052" cy="13357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136083DE-94C3-4699-AB36-BBDE34034B0F}"/>
              </a:ext>
            </a:extLst>
          </p:cNvPr>
          <p:cNvSpPr/>
          <p:nvPr/>
        </p:nvSpPr>
        <p:spPr>
          <a:xfrm>
            <a:off x="3913144" y="4259371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6431B087-7EDE-4227-8E26-82E797C86C42}"/>
              </a:ext>
            </a:extLst>
          </p:cNvPr>
          <p:cNvSpPr/>
          <p:nvPr/>
        </p:nvSpPr>
        <p:spPr>
          <a:xfrm>
            <a:off x="6210080" y="4252473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07FFFA1A-024C-47C7-978B-0BC763E27006}"/>
              </a:ext>
            </a:extLst>
          </p:cNvPr>
          <p:cNvSpPr/>
          <p:nvPr/>
        </p:nvSpPr>
        <p:spPr>
          <a:xfrm rot="10800000">
            <a:off x="3838219" y="6394160"/>
            <a:ext cx="129052" cy="13357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54984056-63E3-4840-A04D-D0FCE98DCC1D}"/>
              </a:ext>
            </a:extLst>
          </p:cNvPr>
          <p:cNvSpPr/>
          <p:nvPr/>
        </p:nvSpPr>
        <p:spPr>
          <a:xfrm>
            <a:off x="6231211" y="6335359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A82AD52-EA61-4B22-BA3D-05259416F4DF}"/>
              </a:ext>
            </a:extLst>
          </p:cNvPr>
          <p:cNvSpPr/>
          <p:nvPr/>
        </p:nvSpPr>
        <p:spPr>
          <a:xfrm>
            <a:off x="2246131" y="1023682"/>
            <a:ext cx="7714665" cy="1804287"/>
          </a:xfrm>
          <a:prstGeom prst="rect">
            <a:avLst/>
          </a:prstGeom>
          <a:solidFill>
            <a:schemeClr val="bg1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836F14-B009-4678-B05A-5DAC4356F2F0}"/>
              </a:ext>
            </a:extLst>
          </p:cNvPr>
          <p:cNvSpPr/>
          <p:nvPr/>
        </p:nvSpPr>
        <p:spPr>
          <a:xfrm>
            <a:off x="2246131" y="4854795"/>
            <a:ext cx="7714665" cy="2017724"/>
          </a:xfrm>
          <a:prstGeom prst="rect">
            <a:avLst/>
          </a:prstGeom>
          <a:solidFill>
            <a:schemeClr val="bg1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B5B0D77-0050-406D-9C73-633C6BF6736F}"/>
              </a:ext>
            </a:extLst>
          </p:cNvPr>
          <p:cNvSpPr/>
          <p:nvPr/>
        </p:nvSpPr>
        <p:spPr>
          <a:xfrm>
            <a:off x="5351434" y="2826565"/>
            <a:ext cx="4618280" cy="2051840"/>
          </a:xfrm>
          <a:prstGeom prst="rect">
            <a:avLst/>
          </a:prstGeom>
          <a:solidFill>
            <a:schemeClr val="bg1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1DF3E74-6178-4690-89FC-7265F31311D0}"/>
              </a:ext>
            </a:extLst>
          </p:cNvPr>
          <p:cNvGrpSpPr/>
          <p:nvPr/>
        </p:nvGrpSpPr>
        <p:grpSpPr>
          <a:xfrm>
            <a:off x="5575074" y="2264772"/>
            <a:ext cx="4157311" cy="3231302"/>
            <a:chOff x="5274336" y="3572258"/>
            <a:chExt cx="6557388" cy="509678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FCFA33C-5C34-4BDB-A680-F6CD82E164E8}"/>
                </a:ext>
              </a:extLst>
            </p:cNvPr>
            <p:cNvSpPr/>
            <p:nvPr/>
          </p:nvSpPr>
          <p:spPr>
            <a:xfrm>
              <a:off x="5274336" y="3572258"/>
              <a:ext cx="6557388" cy="5062660"/>
            </a:xfrm>
            <a:prstGeom prst="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2" name="Arrow: Chevron 111">
              <a:extLst>
                <a:ext uri="{FF2B5EF4-FFF2-40B4-BE49-F238E27FC236}">
                  <a16:creationId xmlns:a16="http://schemas.microsoft.com/office/drawing/2014/main" id="{FDA48343-D239-41BA-AD14-E0C1B80F4F7B}"/>
                </a:ext>
              </a:extLst>
            </p:cNvPr>
            <p:cNvSpPr/>
            <p:nvPr/>
          </p:nvSpPr>
          <p:spPr>
            <a:xfrm>
              <a:off x="10282822" y="7992621"/>
              <a:ext cx="319978" cy="477639"/>
            </a:xfrm>
            <a:prstGeom prst="chevron">
              <a:avLst/>
            </a:prstGeom>
            <a:noFill/>
            <a:ln>
              <a:solidFill>
                <a:srgbClr val="046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CE5BCD1-1853-4A9F-BB9F-2A0EAE8ACC71}"/>
                </a:ext>
              </a:extLst>
            </p:cNvPr>
            <p:cNvSpPr/>
            <p:nvPr/>
          </p:nvSpPr>
          <p:spPr>
            <a:xfrm>
              <a:off x="10663729" y="8090860"/>
              <a:ext cx="1085374" cy="330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9865"/>
              <a:r>
                <a:rPr lang="en-US" sz="761" b="1" u="sng" dirty="0">
                  <a:solidFill>
                    <a:prstClr val="black"/>
                  </a:solidFill>
                  <a:latin typeface="Calibri" panose="020F0502020204030204"/>
                </a:rPr>
                <a:t>Key Drivers</a:t>
              </a:r>
              <a:endParaRPr lang="en-IN" sz="761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Arrow: Chevron 113">
              <a:extLst>
                <a:ext uri="{FF2B5EF4-FFF2-40B4-BE49-F238E27FC236}">
                  <a16:creationId xmlns:a16="http://schemas.microsoft.com/office/drawing/2014/main" id="{603C4EC3-66B2-4A12-96B0-1248C0AEFC1A}"/>
                </a:ext>
              </a:extLst>
            </p:cNvPr>
            <p:cNvSpPr/>
            <p:nvPr/>
          </p:nvSpPr>
          <p:spPr>
            <a:xfrm rot="10800000">
              <a:off x="6735884" y="7986970"/>
              <a:ext cx="319978" cy="477639"/>
            </a:xfrm>
            <a:prstGeom prst="chevron">
              <a:avLst/>
            </a:prstGeom>
            <a:noFill/>
            <a:ln>
              <a:solidFill>
                <a:srgbClr val="046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7584959-973B-4FF2-8FFD-C4BD7D53787A}"/>
                </a:ext>
              </a:extLst>
            </p:cNvPr>
            <p:cNvSpPr/>
            <p:nvPr/>
          </p:nvSpPr>
          <p:spPr>
            <a:xfrm>
              <a:off x="5586229" y="7969368"/>
              <a:ext cx="1085374" cy="699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9865"/>
              <a:r>
                <a:rPr lang="en-US" sz="761" b="1" u="sng" dirty="0">
                  <a:solidFill>
                    <a:prstClr val="black"/>
                  </a:solidFill>
                  <a:latin typeface="Calibri" panose="020F0502020204030204"/>
                </a:rPr>
                <a:t>Sample Conversations</a:t>
              </a:r>
              <a:endParaRPr lang="en-IN" sz="761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16" name="Chart 115">
              <a:extLst>
                <a:ext uri="{FF2B5EF4-FFF2-40B4-BE49-F238E27FC236}">
                  <a16:creationId xmlns:a16="http://schemas.microsoft.com/office/drawing/2014/main" id="{5CABF813-ABB6-48B2-97C8-4DE1F0E14A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53626411"/>
                </p:ext>
              </p:extLst>
            </p:nvPr>
          </p:nvGraphicFramePr>
          <p:xfrm>
            <a:off x="5598351" y="3776303"/>
            <a:ext cx="5968792" cy="43280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D75EC489-1CB7-4DF0-B7CC-A4856DDDC57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444" y="3467194"/>
            <a:ext cx="656790" cy="6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65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45B7C09-9701-4689-8720-733971C1A9BF}"/>
              </a:ext>
            </a:extLst>
          </p:cNvPr>
          <p:cNvSpPr/>
          <p:nvPr/>
        </p:nvSpPr>
        <p:spPr>
          <a:xfrm>
            <a:off x="2231204" y="1022748"/>
            <a:ext cx="5582094" cy="1808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24936E-FA81-4E78-85CA-462A2FFA8447}"/>
              </a:ext>
            </a:extLst>
          </p:cNvPr>
          <p:cNvSpPr/>
          <p:nvPr/>
        </p:nvSpPr>
        <p:spPr>
          <a:xfrm>
            <a:off x="5352454" y="1078790"/>
            <a:ext cx="1797130" cy="16952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6D54B3-190F-4F26-AB76-13FC6C0D3A71}"/>
              </a:ext>
            </a:extLst>
          </p:cNvPr>
          <p:cNvSpPr/>
          <p:nvPr/>
        </p:nvSpPr>
        <p:spPr>
          <a:xfrm>
            <a:off x="3002260" y="1083647"/>
            <a:ext cx="1886419" cy="16960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3C39B7-33F7-4016-8E77-73832B1A1F54}"/>
              </a:ext>
            </a:extLst>
          </p:cNvPr>
          <p:cNvSpPr/>
          <p:nvPr/>
        </p:nvSpPr>
        <p:spPr>
          <a:xfrm>
            <a:off x="7827473" y="1033414"/>
            <a:ext cx="2128065" cy="5824586"/>
          </a:xfrm>
          <a:prstGeom prst="rect">
            <a:avLst/>
          </a:prstGeom>
          <a:solidFill>
            <a:srgbClr val="0462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ED32D-1353-4585-B45B-3340A524C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42960" r="52181" b="42260"/>
          <a:stretch/>
        </p:blipFill>
        <p:spPr>
          <a:xfrm>
            <a:off x="2656372" y="152441"/>
            <a:ext cx="1008409" cy="19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3DB08-D6E2-4D5B-BF27-D11101662B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6" t="20463" r="26983" b="20169"/>
          <a:stretch/>
        </p:blipFill>
        <p:spPr>
          <a:xfrm>
            <a:off x="2327604" y="164506"/>
            <a:ext cx="235484" cy="1916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4CEB78-548E-4DFD-915A-18A6D1D19EC4}"/>
              </a:ext>
            </a:extLst>
          </p:cNvPr>
          <p:cNvSpPr/>
          <p:nvPr/>
        </p:nvSpPr>
        <p:spPr>
          <a:xfrm>
            <a:off x="3838471" y="-4442"/>
            <a:ext cx="6122325" cy="472057"/>
          </a:xfrm>
          <a:prstGeom prst="rect">
            <a:avLst/>
          </a:prstGeom>
          <a:solidFill>
            <a:srgbClr val="04629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r>
              <a:rPr lang="en-IN" sz="1775" b="1" dirty="0">
                <a:solidFill>
                  <a:prstClr val="white"/>
                </a:solidFill>
                <a:latin typeface="Calibri" panose="020F0502020204030204"/>
              </a:rPr>
              <a:t>Revlon Social Insights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A0157-2340-40AD-B583-55DF9BAB9B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11" y="112043"/>
            <a:ext cx="239233" cy="23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FFBD0-CB8A-47ED-97DE-D15423B270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8717" y="101549"/>
            <a:ext cx="239233" cy="239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3FB58-5D2C-4A35-9E5D-E435F1E775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89" y="603581"/>
            <a:ext cx="292690" cy="292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48C3DB-5A9B-445F-84C5-D5D5F9BABF67}"/>
              </a:ext>
            </a:extLst>
          </p:cNvPr>
          <p:cNvSpPr txBox="1"/>
          <p:nvPr/>
        </p:nvSpPr>
        <p:spPr>
          <a:xfrm>
            <a:off x="2647036" y="603580"/>
            <a:ext cx="2754216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Home &gt;  Trendspotting &gt;  Trends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CA088C-52B6-4029-8590-2736534E7A64}"/>
              </a:ext>
            </a:extLst>
          </p:cNvPr>
          <p:cNvGrpSpPr/>
          <p:nvPr/>
        </p:nvGrpSpPr>
        <p:grpSpPr>
          <a:xfrm>
            <a:off x="7221574" y="594236"/>
            <a:ext cx="2603821" cy="324388"/>
            <a:chOff x="1112655" y="6403463"/>
            <a:chExt cx="4107046" cy="5116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D9D2B1-96B9-4BCE-9AF0-F87DE2730E11}"/>
                </a:ext>
              </a:extLst>
            </p:cNvPr>
            <p:cNvSpPr/>
            <p:nvPr/>
          </p:nvSpPr>
          <p:spPr>
            <a:xfrm>
              <a:off x="1112655" y="6403463"/>
              <a:ext cx="4107046" cy="511662"/>
            </a:xfrm>
            <a:prstGeom prst="rect">
              <a:avLst/>
            </a:prstGeom>
            <a:solidFill>
              <a:srgbClr val="0462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r>
                <a:rPr lang="en-US" sz="1014" dirty="0">
                  <a:solidFill>
                    <a:prstClr val="white"/>
                  </a:solidFill>
                  <a:latin typeface="Calibri" panose="020F0502020204030204"/>
                </a:rPr>
                <a:t>October 29, 2017 – November 27,2017</a:t>
              </a:r>
              <a:endParaRPr lang="en-IN" sz="1014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B161297-1A1E-40BE-AE43-B043C9166053}"/>
                </a:ext>
              </a:extLst>
            </p:cNvPr>
            <p:cNvSpPr/>
            <p:nvPr/>
          </p:nvSpPr>
          <p:spPr>
            <a:xfrm rot="10800000">
              <a:off x="4872711" y="6565147"/>
              <a:ext cx="190500" cy="228600"/>
            </a:xfrm>
            <a:prstGeom prst="triangle">
              <a:avLst/>
            </a:prstGeom>
            <a:solidFill>
              <a:srgbClr val="CFED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75D84B-F8DD-4FA6-B2CA-F7B2B141F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923" y="6484306"/>
              <a:ext cx="349975" cy="34997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E900C-2140-4650-BDB4-4E2B6500B60C}"/>
              </a:ext>
            </a:extLst>
          </p:cNvPr>
          <p:cNvSpPr/>
          <p:nvPr/>
        </p:nvSpPr>
        <p:spPr>
          <a:xfrm>
            <a:off x="8248448" y="1227762"/>
            <a:ext cx="1464252" cy="202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289865"/>
            <a:r>
              <a:rPr lang="en-IN" sz="1268" dirty="0">
                <a:solidFill>
                  <a:srgbClr val="046293"/>
                </a:solidFill>
                <a:latin typeface="Calibri" panose="020F0502020204030204"/>
              </a:rPr>
              <a:t>Social Buzz – ALL 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38C827-1DA6-4776-AECB-DDFCEA2D8A0F}"/>
              </a:ext>
            </a:extLst>
          </p:cNvPr>
          <p:cNvGrpSpPr/>
          <p:nvPr/>
        </p:nvGrpSpPr>
        <p:grpSpPr>
          <a:xfrm>
            <a:off x="7903853" y="1657856"/>
            <a:ext cx="1893710" cy="1070394"/>
            <a:chOff x="670623" y="2114550"/>
            <a:chExt cx="2986977" cy="168834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98708E-2601-420B-8B1E-AAE918B47C76}"/>
                </a:ext>
              </a:extLst>
            </p:cNvPr>
            <p:cNvSpPr/>
            <p:nvPr/>
          </p:nvSpPr>
          <p:spPr>
            <a:xfrm>
              <a:off x="670623" y="2114550"/>
              <a:ext cx="2986977" cy="1688349"/>
            </a:xfrm>
            <a:prstGeom prst="rect">
              <a:avLst/>
            </a:prstGeom>
            <a:solidFill>
              <a:srgbClr val="EEEE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53BEEB-B432-4566-B131-FC81A2507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7323" y="3315535"/>
              <a:ext cx="2640822" cy="48736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E4C446-BE43-4102-B735-62777CBCA744}"/>
                </a:ext>
              </a:extLst>
            </p:cNvPr>
            <p:cNvSpPr txBox="1"/>
            <p:nvPr/>
          </p:nvSpPr>
          <p:spPr>
            <a:xfrm>
              <a:off x="1678212" y="2244259"/>
              <a:ext cx="892237" cy="515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89865"/>
              <a:r>
                <a:rPr lang="en-US" sz="1522" dirty="0">
                  <a:solidFill>
                    <a:prstClr val="black"/>
                  </a:solidFill>
                  <a:latin typeface="Calibri" panose="020F0502020204030204"/>
                </a:rPr>
                <a:t>Total</a:t>
              </a:r>
              <a:endParaRPr lang="en-IN" sz="152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958AEC-C1B6-4AB1-AA61-B0F2CDBAF825}"/>
                </a:ext>
              </a:extLst>
            </p:cNvPr>
            <p:cNvSpPr/>
            <p:nvPr/>
          </p:nvSpPr>
          <p:spPr>
            <a:xfrm>
              <a:off x="1629350" y="2691117"/>
              <a:ext cx="1173702" cy="6381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89865"/>
              <a:r>
                <a:rPr lang="en-IN" sz="2029" b="1" dirty="0">
                  <a:solidFill>
                    <a:srgbClr val="046293"/>
                  </a:solidFill>
                  <a:latin typeface="Calibri" panose="020F0502020204030204"/>
                </a:rPr>
                <a:t>2.1M</a:t>
              </a:r>
              <a:endParaRPr lang="en-IN" sz="1268" b="1" dirty="0">
                <a:solidFill>
                  <a:srgbClr val="046293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31648F4-C9B4-44CB-B860-E0FE75B020FD}"/>
              </a:ext>
            </a:extLst>
          </p:cNvPr>
          <p:cNvSpPr/>
          <p:nvPr/>
        </p:nvSpPr>
        <p:spPr>
          <a:xfrm>
            <a:off x="7903853" y="2981203"/>
            <a:ext cx="1893710" cy="716861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02A841-8F6E-4C54-8B96-C8A2617638C1}"/>
              </a:ext>
            </a:extLst>
          </p:cNvPr>
          <p:cNvSpPr/>
          <p:nvPr/>
        </p:nvSpPr>
        <p:spPr>
          <a:xfrm>
            <a:off x="8771092" y="3193156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1.1M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A3ACD40-40CC-4273-A251-3A3273DA87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23" y="3240111"/>
            <a:ext cx="463776" cy="37777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D2C13ED-CCF3-4BB3-8AD3-0CCE56C564BF}"/>
              </a:ext>
            </a:extLst>
          </p:cNvPr>
          <p:cNvSpPr/>
          <p:nvPr/>
        </p:nvSpPr>
        <p:spPr>
          <a:xfrm>
            <a:off x="7884495" y="3878400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99E1BD-E76C-41F2-ADB3-620118D08AC8}"/>
              </a:ext>
            </a:extLst>
          </p:cNvPr>
          <p:cNvSpPr/>
          <p:nvPr/>
        </p:nvSpPr>
        <p:spPr>
          <a:xfrm>
            <a:off x="8728966" y="4124333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0.7M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D7D16A-D573-40FC-ACEC-81B7F04C45F7}"/>
              </a:ext>
            </a:extLst>
          </p:cNvPr>
          <p:cNvSpPr/>
          <p:nvPr/>
        </p:nvSpPr>
        <p:spPr>
          <a:xfrm>
            <a:off x="9870475" y="1288239"/>
            <a:ext cx="90321" cy="55697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50E75C-3DF2-4882-853E-7BB7D61C87DA}"/>
              </a:ext>
            </a:extLst>
          </p:cNvPr>
          <p:cNvSpPr/>
          <p:nvPr/>
        </p:nvSpPr>
        <p:spPr>
          <a:xfrm>
            <a:off x="9895322" y="1610626"/>
            <a:ext cx="74392" cy="5292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A322D3C-795C-4094-98B7-0A53F76431F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0"/>
          <a:stretch/>
        </p:blipFill>
        <p:spPr>
          <a:xfrm>
            <a:off x="3444740" y="1347879"/>
            <a:ext cx="869579" cy="857235"/>
          </a:xfrm>
          <a:prstGeom prst="rect">
            <a:avLst/>
          </a:prstGeom>
          <a:blipFill dpi="0" rotWithShape="1">
            <a:blip r:embed="rId13">
              <a:alphaModFix amt="54000"/>
            </a:blip>
            <a:srcRect/>
            <a:tile tx="0" ty="0" sx="100000" sy="100000" flip="none" algn="tl"/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A37E9C1-4404-4025-8104-2BA70948079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10127" r="14137" b="7579"/>
          <a:stretch/>
        </p:blipFill>
        <p:spPr>
          <a:xfrm>
            <a:off x="5816230" y="1375184"/>
            <a:ext cx="869579" cy="829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8C408803-AD03-4866-87D9-E93582EC9F6D}"/>
              </a:ext>
            </a:extLst>
          </p:cNvPr>
          <p:cNvSpPr/>
          <p:nvPr/>
        </p:nvSpPr>
        <p:spPr>
          <a:xfrm>
            <a:off x="6828016" y="1471846"/>
            <a:ext cx="652014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986CF1-030E-49C0-8112-48BB3CAA0433}"/>
              </a:ext>
            </a:extLst>
          </p:cNvPr>
          <p:cNvSpPr/>
          <p:nvPr/>
        </p:nvSpPr>
        <p:spPr>
          <a:xfrm>
            <a:off x="3102238" y="1064271"/>
            <a:ext cx="1789272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Wishbone Winged Eyeliner</a:t>
            </a:r>
            <a:endParaRPr lang="en-IN" sz="888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1289E7-0597-4021-8F32-D14266ACEE74}"/>
              </a:ext>
            </a:extLst>
          </p:cNvPr>
          <p:cNvSpPr/>
          <p:nvPr/>
        </p:nvSpPr>
        <p:spPr>
          <a:xfrm>
            <a:off x="5807629" y="1064271"/>
            <a:ext cx="886781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Sunset Eyes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1B7EB35-3211-4773-B4D4-866C1968E6D3}"/>
              </a:ext>
            </a:extLst>
          </p:cNvPr>
          <p:cNvSpPr/>
          <p:nvPr/>
        </p:nvSpPr>
        <p:spPr>
          <a:xfrm>
            <a:off x="2231204" y="2850255"/>
            <a:ext cx="5582094" cy="193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586A92-8E7F-4A85-B04C-FD0A0D6F9A7C}"/>
              </a:ext>
            </a:extLst>
          </p:cNvPr>
          <p:cNvSpPr/>
          <p:nvPr/>
        </p:nvSpPr>
        <p:spPr>
          <a:xfrm>
            <a:off x="7926620" y="4923895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209971-4461-4AFD-A413-F49E2C9A94E0}"/>
              </a:ext>
            </a:extLst>
          </p:cNvPr>
          <p:cNvSpPr/>
          <p:nvPr/>
        </p:nvSpPr>
        <p:spPr>
          <a:xfrm>
            <a:off x="8771092" y="5202804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0.6M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093E0B-B7B0-4BA7-B8B5-1DD27DFBE492}"/>
              </a:ext>
            </a:extLst>
          </p:cNvPr>
          <p:cNvSpPr/>
          <p:nvPr/>
        </p:nvSpPr>
        <p:spPr>
          <a:xfrm>
            <a:off x="3006720" y="2906050"/>
            <a:ext cx="1873078" cy="18007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A1A79E5-33CE-4C30-A57C-C856D803861A}"/>
              </a:ext>
            </a:extLst>
          </p:cNvPr>
          <p:cNvSpPr/>
          <p:nvPr/>
        </p:nvSpPr>
        <p:spPr>
          <a:xfrm>
            <a:off x="5352454" y="2895236"/>
            <a:ext cx="1797130" cy="18007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489A38-22AE-4F6C-9E62-8ECD1D65BC28}"/>
              </a:ext>
            </a:extLst>
          </p:cNvPr>
          <p:cNvSpPr/>
          <p:nvPr/>
        </p:nvSpPr>
        <p:spPr>
          <a:xfrm>
            <a:off x="2231204" y="4837866"/>
            <a:ext cx="5582094" cy="1995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CA72961-6DF5-4173-ADCF-5FB54D6E2E5F}"/>
              </a:ext>
            </a:extLst>
          </p:cNvPr>
          <p:cNvSpPr/>
          <p:nvPr/>
        </p:nvSpPr>
        <p:spPr>
          <a:xfrm>
            <a:off x="3006720" y="4878405"/>
            <a:ext cx="1873078" cy="1885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EF6602-C43A-48D4-B934-C387134B25E3}"/>
              </a:ext>
            </a:extLst>
          </p:cNvPr>
          <p:cNvSpPr/>
          <p:nvPr/>
        </p:nvSpPr>
        <p:spPr>
          <a:xfrm>
            <a:off x="5352454" y="4867591"/>
            <a:ext cx="1797130" cy="1885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3C6B788-A4EE-4B19-A9F8-2D54451A3F8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887" t="10034" r="8845" b="10419"/>
          <a:stretch/>
        </p:blipFill>
        <p:spPr>
          <a:xfrm>
            <a:off x="3478355" y="3168694"/>
            <a:ext cx="869579" cy="906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AC3E61A3-8F20-4702-8137-4E38F6C882BD}"/>
              </a:ext>
            </a:extLst>
          </p:cNvPr>
          <p:cNvSpPr/>
          <p:nvPr/>
        </p:nvSpPr>
        <p:spPr>
          <a:xfrm>
            <a:off x="3425672" y="2879115"/>
            <a:ext cx="974947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 err="1">
                <a:solidFill>
                  <a:prstClr val="white"/>
                </a:solidFill>
                <a:latin typeface="Calibri" panose="020F0502020204030204"/>
              </a:rPr>
              <a:t>MicroBlading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67C0F08-DC52-4CB0-BBCC-DF73B34521F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09" y="3059140"/>
            <a:ext cx="869579" cy="1126066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C7C22B31-6A0B-4B7E-BC89-FFB2F4B0A76B}"/>
              </a:ext>
            </a:extLst>
          </p:cNvPr>
          <p:cNvSpPr/>
          <p:nvPr/>
        </p:nvSpPr>
        <p:spPr>
          <a:xfrm>
            <a:off x="6873794" y="3624447"/>
            <a:ext cx="633782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A023A6-4097-47C6-81F4-D348180E3692}"/>
              </a:ext>
            </a:extLst>
          </p:cNvPr>
          <p:cNvSpPr txBox="1"/>
          <p:nvPr/>
        </p:nvSpPr>
        <p:spPr>
          <a:xfrm rot="16200000">
            <a:off x="2175861" y="1957589"/>
            <a:ext cx="556243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EYES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C359028-F806-4CA4-83F9-4823DCEC7229}"/>
              </a:ext>
            </a:extLst>
          </p:cNvPr>
          <p:cNvSpPr/>
          <p:nvPr/>
        </p:nvSpPr>
        <p:spPr>
          <a:xfrm rot="16200000">
            <a:off x="1936842" y="3671339"/>
            <a:ext cx="1023806" cy="326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EYE BROW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50F76BE-BE4B-4861-91F4-0CDBDE7911D4}"/>
              </a:ext>
            </a:extLst>
          </p:cNvPr>
          <p:cNvSpPr/>
          <p:nvPr/>
        </p:nvSpPr>
        <p:spPr>
          <a:xfrm rot="16200000">
            <a:off x="2193446" y="5774476"/>
            <a:ext cx="506870" cy="326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LIPS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140912F-4A9E-4832-B2F0-EB88C0C312F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654" r="791" b="20151"/>
          <a:stretch/>
        </p:blipFill>
        <p:spPr>
          <a:xfrm>
            <a:off x="3444740" y="5304266"/>
            <a:ext cx="869579" cy="767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A04F18A-EA85-401F-A1CC-D0AF63F4BA71}"/>
              </a:ext>
            </a:extLst>
          </p:cNvPr>
          <p:cNvSpPr/>
          <p:nvPr/>
        </p:nvSpPr>
        <p:spPr>
          <a:xfrm>
            <a:off x="3365266" y="4946960"/>
            <a:ext cx="982961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Shimmer Lips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81E0AA5-1324-4A13-8388-D7AFFF78B49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596" t="7967" r="1144" b="19609"/>
          <a:stretch/>
        </p:blipFill>
        <p:spPr>
          <a:xfrm>
            <a:off x="5818437" y="5194555"/>
            <a:ext cx="869579" cy="91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19CC884-F196-461E-AC30-D5C424716D1D}"/>
              </a:ext>
            </a:extLst>
          </p:cNvPr>
          <p:cNvSpPr/>
          <p:nvPr/>
        </p:nvSpPr>
        <p:spPr>
          <a:xfrm>
            <a:off x="5843696" y="4864254"/>
            <a:ext cx="814647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Matte Lips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29D971D4-04CD-445F-BDC9-F2F7F3677659}"/>
              </a:ext>
            </a:extLst>
          </p:cNvPr>
          <p:cNvSpPr/>
          <p:nvPr/>
        </p:nvSpPr>
        <p:spPr>
          <a:xfrm rot="10800000">
            <a:off x="9523660" y="1278505"/>
            <a:ext cx="107930" cy="10149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2E1A9C7-60AD-43E6-8157-9EAEE0FF21D1}"/>
              </a:ext>
            </a:extLst>
          </p:cNvPr>
          <p:cNvSpPr/>
          <p:nvPr/>
        </p:nvSpPr>
        <p:spPr>
          <a:xfrm>
            <a:off x="6794298" y="5523087"/>
            <a:ext cx="633782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22B5-0FAE-4399-8D3B-3D0F9F59DBC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485" y="4096145"/>
            <a:ext cx="463776" cy="46377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2E6E1FA-5793-4A5E-8227-415C9E7EFA4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95" y="5156287"/>
            <a:ext cx="463776" cy="46377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9DFF1C7-4A07-4DC8-B067-8FDAE4F74385}"/>
              </a:ext>
            </a:extLst>
          </p:cNvPr>
          <p:cNvSpPr txBox="1"/>
          <p:nvPr/>
        </p:nvSpPr>
        <p:spPr>
          <a:xfrm>
            <a:off x="3253075" y="2318209"/>
            <a:ext cx="1252909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100K </a:t>
            </a:r>
            <a:r>
              <a:rPr lang="en-US" sz="1775" b="1" dirty="0">
                <a:solidFill>
                  <a:srgbClr val="70AD47"/>
                </a:solidFill>
                <a:latin typeface="Calibri" panose="020F0502020204030204"/>
              </a:rPr>
              <a:t>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23D1021-D26B-438F-9838-107DEDE06D98}"/>
              </a:ext>
            </a:extLst>
          </p:cNvPr>
          <p:cNvSpPr txBox="1"/>
          <p:nvPr/>
        </p:nvSpPr>
        <p:spPr>
          <a:xfrm>
            <a:off x="5649221" y="2269805"/>
            <a:ext cx="1112610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50K    </a:t>
            </a:r>
            <a:r>
              <a:rPr lang="en-US" sz="1522" b="1" dirty="0">
                <a:solidFill>
                  <a:srgbClr val="FF0000"/>
                </a:solidFill>
                <a:latin typeface="Calibri" panose="020F0502020204030204"/>
              </a:rPr>
              <a:t>3%</a:t>
            </a:r>
            <a:endParaRPr lang="en-IN" sz="1775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45249C1-487E-4A53-9A5D-B52BC5FEA549}"/>
              </a:ext>
            </a:extLst>
          </p:cNvPr>
          <p:cNvSpPr txBox="1"/>
          <p:nvPr/>
        </p:nvSpPr>
        <p:spPr>
          <a:xfrm>
            <a:off x="3306099" y="4163359"/>
            <a:ext cx="1256045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200K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25%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7199A8-A481-4CE0-A4CF-A7F50635B71C}"/>
              </a:ext>
            </a:extLst>
          </p:cNvPr>
          <p:cNvSpPr txBox="1"/>
          <p:nvPr/>
        </p:nvSpPr>
        <p:spPr>
          <a:xfrm>
            <a:off x="5621115" y="4156418"/>
            <a:ext cx="1224572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30K 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1AD0F2-16F8-4684-83B7-920BA0175C4C}"/>
              </a:ext>
            </a:extLst>
          </p:cNvPr>
          <p:cNvSpPr txBox="1"/>
          <p:nvPr/>
        </p:nvSpPr>
        <p:spPr>
          <a:xfrm>
            <a:off x="3236568" y="6285632"/>
            <a:ext cx="1167910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65K</a:t>
            </a:r>
            <a:r>
              <a:rPr lang="en-US" sz="1775" b="1" dirty="0">
                <a:solidFill>
                  <a:srgbClr val="FF0000"/>
                </a:solidFill>
                <a:latin typeface="Calibri" panose="020F0502020204030204"/>
              </a:rPr>
              <a:t>     </a:t>
            </a:r>
            <a:r>
              <a:rPr lang="en-US" sz="1522" b="1" dirty="0">
                <a:solidFill>
                  <a:srgbClr val="FF0000"/>
                </a:solidFill>
                <a:latin typeface="Calibri" panose="020F0502020204030204"/>
              </a:rPr>
              <a:t>8%</a:t>
            </a:r>
            <a:endParaRPr lang="en-IN" sz="1775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016B31-E845-41DB-970C-F7380EE5197C}"/>
              </a:ext>
            </a:extLst>
          </p:cNvPr>
          <p:cNvSpPr txBox="1"/>
          <p:nvPr/>
        </p:nvSpPr>
        <p:spPr>
          <a:xfrm>
            <a:off x="5662843" y="6236288"/>
            <a:ext cx="1167911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34K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7%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7EC3079-FF95-4969-8824-99692BAB7E41}"/>
              </a:ext>
            </a:extLst>
          </p:cNvPr>
          <p:cNvSpPr/>
          <p:nvPr/>
        </p:nvSpPr>
        <p:spPr>
          <a:xfrm>
            <a:off x="7931686" y="5923262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4C68652-2FFD-4B37-BC1B-2A5461831E6A}"/>
              </a:ext>
            </a:extLst>
          </p:cNvPr>
          <p:cNvSpPr txBox="1"/>
          <p:nvPr/>
        </p:nvSpPr>
        <p:spPr>
          <a:xfrm>
            <a:off x="7967387" y="6132827"/>
            <a:ext cx="1969766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9865"/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100K – Current Volume</a:t>
            </a:r>
          </a:p>
          <a:p>
            <a:pPr defTabSz="289865"/>
            <a:r>
              <a:rPr lang="en-US" sz="1268" b="1" dirty="0">
                <a:solidFill>
                  <a:srgbClr val="70AD47"/>
                </a:solidFill>
                <a:latin typeface="Calibri" panose="020F0502020204030204"/>
              </a:rPr>
              <a:t>(5%)</a:t>
            </a:r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 – </a:t>
            </a:r>
            <a:r>
              <a:rPr lang="en-US" sz="1268" b="1" dirty="0" err="1">
                <a:solidFill>
                  <a:prstClr val="black"/>
                </a:solidFill>
                <a:latin typeface="Calibri" panose="020F0502020204030204"/>
              </a:rPr>
              <a:t>MoM</a:t>
            </a:r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 Change</a:t>
            </a:r>
            <a:endParaRPr lang="en-IN" sz="1268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249607-F140-4A18-8613-2081D3875BF3}"/>
              </a:ext>
            </a:extLst>
          </p:cNvPr>
          <p:cNvSpPr txBox="1"/>
          <p:nvPr/>
        </p:nvSpPr>
        <p:spPr>
          <a:xfrm>
            <a:off x="8626262" y="5849207"/>
            <a:ext cx="652014" cy="32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522" b="1" u="sng" dirty="0">
                <a:solidFill>
                  <a:prstClr val="black"/>
                </a:solidFill>
                <a:latin typeface="Calibri" panose="020F0502020204030204"/>
              </a:rPr>
              <a:t>Index</a:t>
            </a:r>
            <a:endParaRPr lang="en-IN" sz="1522" b="1" u="sng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86F14E-F76A-4627-93C6-5A727A33B075}"/>
              </a:ext>
            </a:extLst>
          </p:cNvPr>
          <p:cNvSpPr/>
          <p:nvPr/>
        </p:nvSpPr>
        <p:spPr>
          <a:xfrm>
            <a:off x="6664802" y="3023140"/>
            <a:ext cx="902786" cy="514701"/>
          </a:xfrm>
          <a:prstGeom prst="wedgeRectCallout">
            <a:avLst>
              <a:gd name="adj1" fmla="val -58778"/>
              <a:gd name="adj2" fmla="val 8297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IN" sz="1141" dirty="0">
                <a:solidFill>
                  <a:prstClr val="white"/>
                </a:solidFill>
                <a:latin typeface="Calibri" panose="020F0502020204030204"/>
              </a:rPr>
              <a:t>Trend not yet named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F0ECB32-A446-4E11-8F53-C72A5D2B7011}"/>
              </a:ext>
            </a:extLst>
          </p:cNvPr>
          <p:cNvSpPr/>
          <p:nvPr/>
        </p:nvSpPr>
        <p:spPr>
          <a:xfrm>
            <a:off x="3922280" y="2411383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B2A377F2-2AD0-4A3F-9F6C-84EFE69545AC}"/>
              </a:ext>
            </a:extLst>
          </p:cNvPr>
          <p:cNvSpPr/>
          <p:nvPr/>
        </p:nvSpPr>
        <p:spPr>
          <a:xfrm rot="10800000">
            <a:off x="6205525" y="2380196"/>
            <a:ext cx="129052" cy="13357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136083DE-94C3-4699-AB36-BBDE34034B0F}"/>
              </a:ext>
            </a:extLst>
          </p:cNvPr>
          <p:cNvSpPr/>
          <p:nvPr/>
        </p:nvSpPr>
        <p:spPr>
          <a:xfrm>
            <a:off x="3913144" y="4259371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6431B087-7EDE-4227-8E26-82E797C86C42}"/>
              </a:ext>
            </a:extLst>
          </p:cNvPr>
          <p:cNvSpPr/>
          <p:nvPr/>
        </p:nvSpPr>
        <p:spPr>
          <a:xfrm>
            <a:off x="6210080" y="4252473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07FFFA1A-024C-47C7-978B-0BC763E27006}"/>
              </a:ext>
            </a:extLst>
          </p:cNvPr>
          <p:cNvSpPr/>
          <p:nvPr/>
        </p:nvSpPr>
        <p:spPr>
          <a:xfrm rot="10800000">
            <a:off x="3838219" y="6394160"/>
            <a:ext cx="129052" cy="13357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54984056-63E3-4840-A04D-D0FCE98DCC1D}"/>
              </a:ext>
            </a:extLst>
          </p:cNvPr>
          <p:cNvSpPr/>
          <p:nvPr/>
        </p:nvSpPr>
        <p:spPr>
          <a:xfrm>
            <a:off x="6231211" y="6335359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A82AD52-EA61-4B22-BA3D-05259416F4DF}"/>
              </a:ext>
            </a:extLst>
          </p:cNvPr>
          <p:cNvSpPr/>
          <p:nvPr/>
        </p:nvSpPr>
        <p:spPr>
          <a:xfrm>
            <a:off x="2246131" y="1023682"/>
            <a:ext cx="7714665" cy="1804287"/>
          </a:xfrm>
          <a:prstGeom prst="rect">
            <a:avLst/>
          </a:prstGeom>
          <a:solidFill>
            <a:schemeClr val="bg1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836F14-B009-4678-B05A-5DAC4356F2F0}"/>
              </a:ext>
            </a:extLst>
          </p:cNvPr>
          <p:cNvSpPr/>
          <p:nvPr/>
        </p:nvSpPr>
        <p:spPr>
          <a:xfrm>
            <a:off x="2246131" y="4854795"/>
            <a:ext cx="7714665" cy="2017724"/>
          </a:xfrm>
          <a:prstGeom prst="rect">
            <a:avLst/>
          </a:prstGeom>
          <a:solidFill>
            <a:schemeClr val="bg1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B5B0D77-0050-406D-9C73-633C6BF6736F}"/>
              </a:ext>
            </a:extLst>
          </p:cNvPr>
          <p:cNvSpPr/>
          <p:nvPr/>
        </p:nvSpPr>
        <p:spPr>
          <a:xfrm>
            <a:off x="5351434" y="2826565"/>
            <a:ext cx="4618280" cy="2051840"/>
          </a:xfrm>
          <a:prstGeom prst="rect">
            <a:avLst/>
          </a:prstGeom>
          <a:solidFill>
            <a:schemeClr val="bg1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05CF536-3DEB-476C-84A8-FD2F6F31CAE2}"/>
              </a:ext>
            </a:extLst>
          </p:cNvPr>
          <p:cNvGrpSpPr/>
          <p:nvPr/>
        </p:nvGrpSpPr>
        <p:grpSpPr>
          <a:xfrm>
            <a:off x="5575074" y="2264772"/>
            <a:ext cx="4157311" cy="3246044"/>
            <a:chOff x="5274336" y="3572258"/>
            <a:chExt cx="6557388" cy="5120033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5E6439-F4F2-49E2-BE8D-1122EDEB6D06}"/>
                </a:ext>
              </a:extLst>
            </p:cNvPr>
            <p:cNvSpPr/>
            <p:nvPr/>
          </p:nvSpPr>
          <p:spPr>
            <a:xfrm>
              <a:off x="5274336" y="3572258"/>
              <a:ext cx="6557388" cy="5062660"/>
            </a:xfrm>
            <a:prstGeom prst="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6EB2D2A-FE00-4905-89A3-B4FBF27B8807}"/>
                </a:ext>
              </a:extLst>
            </p:cNvPr>
            <p:cNvGrpSpPr/>
            <p:nvPr/>
          </p:nvGrpSpPr>
          <p:grpSpPr>
            <a:xfrm>
              <a:off x="5700127" y="4288844"/>
              <a:ext cx="5745900" cy="3575898"/>
              <a:chOff x="2216389" y="7031126"/>
              <a:chExt cx="5208186" cy="3337383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FC1D7E2-94FC-4DC4-816B-7E440E6504CC}"/>
                  </a:ext>
                </a:extLst>
              </p:cNvPr>
              <p:cNvSpPr/>
              <p:nvPr/>
            </p:nvSpPr>
            <p:spPr>
              <a:xfrm>
                <a:off x="2216389" y="7031126"/>
                <a:ext cx="341756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u="sng" dirty="0">
                    <a:solidFill>
                      <a:prstClr val="black"/>
                    </a:solidFill>
                    <a:latin typeface="Calibri" panose="020F0502020204030204"/>
                  </a:rPr>
                  <a:t>Key Drivers of Trends - Microblading</a:t>
                </a:r>
                <a:endParaRPr lang="en-IN" sz="1141" b="1" u="sng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4FB7B97F-08EB-48D3-8C6A-776130C87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3458" y="7717654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D0D3BFAC-FE98-4A78-9756-AA5E0CDF1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226" y="7742838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A662F4A3-24B2-446C-A5B7-C8594F9FA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8227" y="7776750"/>
                <a:ext cx="365760" cy="297937"/>
              </a:xfrm>
              <a:prstGeom prst="rect">
                <a:avLst/>
              </a:prstGeom>
            </p:spPr>
          </p:pic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3629DB3-916C-4100-8E9E-7287B19ECF0B}"/>
                  </a:ext>
                </a:extLst>
              </p:cNvPr>
              <p:cNvSpPr/>
              <p:nvPr/>
            </p:nvSpPr>
            <p:spPr>
              <a:xfrm>
                <a:off x="4249836" y="7705355"/>
                <a:ext cx="706341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u="sng" dirty="0">
                    <a:solidFill>
                      <a:prstClr val="black"/>
                    </a:solidFill>
                    <a:latin typeface="Calibri" panose="020F0502020204030204"/>
                  </a:rPr>
                  <a:t>Total</a:t>
                </a:r>
                <a:endParaRPr lang="en-IN" sz="1141" b="1" u="sng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8431F46-DFF5-4966-8B6E-50C4608632E2}"/>
                  </a:ext>
                </a:extLst>
              </p:cNvPr>
              <p:cNvCxnSpPr/>
              <p:nvPr/>
            </p:nvCxnSpPr>
            <p:spPr>
              <a:xfrm>
                <a:off x="5043082" y="7700148"/>
                <a:ext cx="0" cy="266836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76E5A97-116F-440A-9627-3C6798DC1BDE}"/>
                  </a:ext>
                </a:extLst>
              </p:cNvPr>
              <p:cNvCxnSpPr/>
              <p:nvPr/>
            </p:nvCxnSpPr>
            <p:spPr>
              <a:xfrm>
                <a:off x="5827082" y="7661334"/>
                <a:ext cx="0" cy="266836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043A5C6-9FD0-4751-9B86-849D654B2CDE}"/>
                  </a:ext>
                </a:extLst>
              </p:cNvPr>
              <p:cNvCxnSpPr/>
              <p:nvPr/>
            </p:nvCxnSpPr>
            <p:spPr>
              <a:xfrm>
                <a:off x="6611082" y="7700148"/>
                <a:ext cx="0" cy="266836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36DFC7F-377A-4AB9-B93F-2F06D21CF6EF}"/>
                  </a:ext>
                </a:extLst>
              </p:cNvPr>
              <p:cNvCxnSpPr/>
              <p:nvPr/>
            </p:nvCxnSpPr>
            <p:spPr>
              <a:xfrm>
                <a:off x="7395085" y="7700147"/>
                <a:ext cx="0" cy="266836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9EE1AD8-B70B-49C7-8CCE-3732C453A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0957" y="8120718"/>
                <a:ext cx="5103618" cy="2397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5F607D0-7258-495F-9025-D5F3EF96ED9F}"/>
                  </a:ext>
                </a:extLst>
              </p:cNvPr>
              <p:cNvCxnSpPr/>
              <p:nvPr/>
            </p:nvCxnSpPr>
            <p:spPr>
              <a:xfrm>
                <a:off x="4200624" y="7700146"/>
                <a:ext cx="0" cy="266836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F3BFFA3-F42C-46E3-86EA-43ADA57FDAF2}"/>
                  </a:ext>
                </a:extLst>
              </p:cNvPr>
              <p:cNvSpPr/>
              <p:nvPr/>
            </p:nvSpPr>
            <p:spPr>
              <a:xfrm>
                <a:off x="2357053" y="8218508"/>
                <a:ext cx="1451182" cy="365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014" dirty="0">
                    <a:solidFill>
                      <a:prstClr val="black"/>
                    </a:solidFill>
                    <a:latin typeface="Calibri" panose="020F0502020204030204"/>
                  </a:rPr>
                  <a:t>Full thick brows</a:t>
                </a:r>
                <a:endParaRPr lang="en-IN" sz="1014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FC7FA9D-404B-4284-BAF6-7B2E84EF7044}"/>
                  </a:ext>
                </a:extLst>
              </p:cNvPr>
              <p:cNvSpPr/>
              <p:nvPr/>
            </p:nvSpPr>
            <p:spPr>
              <a:xfrm>
                <a:off x="3315308" y="7693071"/>
                <a:ext cx="798013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u="sng" dirty="0">
                    <a:solidFill>
                      <a:prstClr val="black"/>
                    </a:solidFill>
                    <a:latin typeface="Calibri" panose="020F0502020204030204"/>
                  </a:rPr>
                  <a:t>Driver</a:t>
                </a:r>
                <a:endParaRPr lang="en-IN" sz="1141" b="1" u="sng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603AA6F-A9FD-4DBD-A90A-BA80ED95F9B3}"/>
                  </a:ext>
                </a:extLst>
              </p:cNvPr>
              <p:cNvSpPr/>
              <p:nvPr/>
            </p:nvSpPr>
            <p:spPr>
              <a:xfrm>
                <a:off x="2357053" y="8649354"/>
                <a:ext cx="1673489" cy="365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014" dirty="0">
                    <a:solidFill>
                      <a:prstClr val="black"/>
                    </a:solidFill>
                    <a:latin typeface="Calibri" panose="020F0502020204030204"/>
                  </a:rPr>
                  <a:t>Long lasting brows</a:t>
                </a:r>
                <a:endParaRPr lang="en-IN" sz="1014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DF03383-F120-4EE8-A5D6-9BC9618842C7}"/>
                  </a:ext>
                </a:extLst>
              </p:cNvPr>
              <p:cNvSpPr/>
              <p:nvPr/>
            </p:nvSpPr>
            <p:spPr>
              <a:xfrm>
                <a:off x="2357053" y="9045339"/>
                <a:ext cx="1810999" cy="595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014" dirty="0">
                    <a:solidFill>
                      <a:prstClr val="black"/>
                    </a:solidFill>
                    <a:latin typeface="Calibri" panose="020F0502020204030204"/>
                  </a:rPr>
                  <a:t>Sharpie doesn’t look</a:t>
                </a:r>
              </a:p>
              <a:p>
                <a:pPr defTabSz="289865"/>
                <a:r>
                  <a:rPr lang="en-US" sz="1014" dirty="0">
                    <a:solidFill>
                      <a:prstClr val="black"/>
                    </a:solidFill>
                    <a:latin typeface="Calibri" panose="020F0502020204030204"/>
                  </a:rPr>
                  <a:t>good</a:t>
                </a:r>
                <a:endParaRPr lang="en-IN" sz="1014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24D8E1C-4F31-4BC2-AD59-7FE3A0F414AD}"/>
                  </a:ext>
                </a:extLst>
              </p:cNvPr>
              <p:cNvSpPr/>
              <p:nvPr/>
            </p:nvSpPr>
            <p:spPr>
              <a:xfrm>
                <a:off x="2357053" y="9662018"/>
                <a:ext cx="1352635" cy="595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014" dirty="0">
                    <a:solidFill>
                      <a:prstClr val="black"/>
                    </a:solidFill>
                    <a:latin typeface="Calibri" panose="020F0502020204030204"/>
                  </a:rPr>
                  <a:t>Improved face</a:t>
                </a:r>
              </a:p>
              <a:p>
                <a:pPr defTabSz="289865"/>
                <a:r>
                  <a:rPr lang="en-US" sz="1014" dirty="0">
                    <a:solidFill>
                      <a:prstClr val="black"/>
                    </a:solidFill>
                    <a:latin typeface="Calibri" panose="020F0502020204030204"/>
                  </a:rPr>
                  <a:t>appearance</a:t>
                </a:r>
                <a:endParaRPr lang="en-IN" sz="1014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75C8938-C688-4DB5-B9F3-E186260E7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8074" y="8611941"/>
                <a:ext cx="5103618" cy="2397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AB0F408E-A287-408F-BA3A-CD1C72E32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904" y="9054813"/>
                <a:ext cx="5103618" cy="2397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C5906B05-DB24-4BFA-808A-674319EDE3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5267" y="9634552"/>
                <a:ext cx="5103618" cy="2397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255193F-EF4D-4B79-9595-0A25D1627AC6}"/>
                  </a:ext>
                </a:extLst>
              </p:cNvPr>
              <p:cNvSpPr/>
              <p:nvPr/>
            </p:nvSpPr>
            <p:spPr>
              <a:xfrm>
                <a:off x="4243551" y="8203119"/>
                <a:ext cx="694880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124K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39A1BE6-FF94-4BC9-8A86-F27F732A1CD8}"/>
                  </a:ext>
                </a:extLst>
              </p:cNvPr>
              <p:cNvSpPr/>
              <p:nvPr/>
            </p:nvSpPr>
            <p:spPr>
              <a:xfrm>
                <a:off x="5035157" y="8203119"/>
                <a:ext cx="694880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124K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D65BB8F-521F-425B-BCDE-74514B6ADBB9}"/>
                  </a:ext>
                </a:extLst>
              </p:cNvPr>
              <p:cNvSpPr/>
              <p:nvPr/>
            </p:nvSpPr>
            <p:spPr>
              <a:xfrm>
                <a:off x="5839927" y="8203119"/>
                <a:ext cx="694880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124K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6DF6CC8-AA49-40C9-B508-7667C6A27898}"/>
                  </a:ext>
                </a:extLst>
              </p:cNvPr>
              <p:cNvSpPr/>
              <p:nvPr/>
            </p:nvSpPr>
            <p:spPr>
              <a:xfrm>
                <a:off x="6623925" y="8203119"/>
                <a:ext cx="694880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124K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17A3D4F-59F6-4A64-9336-9183849BBABB}"/>
                  </a:ext>
                </a:extLst>
              </p:cNvPr>
              <p:cNvSpPr/>
              <p:nvPr/>
            </p:nvSpPr>
            <p:spPr>
              <a:xfrm>
                <a:off x="4302060" y="8633966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80K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D9A7A378-3B41-44B6-8CF4-8FEDF578861C}"/>
                  </a:ext>
                </a:extLst>
              </p:cNvPr>
              <p:cNvSpPr/>
              <p:nvPr/>
            </p:nvSpPr>
            <p:spPr>
              <a:xfrm>
                <a:off x="5093667" y="8633966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20K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FBC99E5-FB0D-46E0-9F72-60E304DF7206}"/>
                  </a:ext>
                </a:extLst>
              </p:cNvPr>
              <p:cNvSpPr/>
              <p:nvPr/>
            </p:nvSpPr>
            <p:spPr>
              <a:xfrm>
                <a:off x="5898435" y="8633966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25K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0CA2A903-21A7-48E9-9032-DB5AF9B83816}"/>
                  </a:ext>
                </a:extLst>
              </p:cNvPr>
              <p:cNvSpPr/>
              <p:nvPr/>
            </p:nvSpPr>
            <p:spPr>
              <a:xfrm>
                <a:off x="6682435" y="8633966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35K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849E3899-9F02-4D34-A43F-527ADC699E8F}"/>
                  </a:ext>
                </a:extLst>
              </p:cNvPr>
              <p:cNvSpPr/>
              <p:nvPr/>
            </p:nvSpPr>
            <p:spPr>
              <a:xfrm>
                <a:off x="4302060" y="9153061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65K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D7CB5F6-319B-4D10-B912-D211E1CF88B9}"/>
                  </a:ext>
                </a:extLst>
              </p:cNvPr>
              <p:cNvSpPr/>
              <p:nvPr/>
            </p:nvSpPr>
            <p:spPr>
              <a:xfrm>
                <a:off x="5093667" y="9153061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20K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6673624-DC1F-41F6-A420-67E55E1B9C85}"/>
                  </a:ext>
                </a:extLst>
              </p:cNvPr>
              <p:cNvSpPr/>
              <p:nvPr/>
            </p:nvSpPr>
            <p:spPr>
              <a:xfrm>
                <a:off x="5898435" y="9153061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20K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CB3CB4E9-3FC9-4252-8449-C3EF602A7165}"/>
                  </a:ext>
                </a:extLst>
              </p:cNvPr>
              <p:cNvSpPr/>
              <p:nvPr/>
            </p:nvSpPr>
            <p:spPr>
              <a:xfrm>
                <a:off x="6682435" y="9153061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25K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B2B7451-7F0B-4D13-8D9B-0AB5C784918C}"/>
                  </a:ext>
                </a:extLst>
              </p:cNvPr>
              <p:cNvSpPr/>
              <p:nvPr/>
            </p:nvSpPr>
            <p:spPr>
              <a:xfrm>
                <a:off x="4302060" y="9769738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70K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21095C6C-9791-4D46-8ADC-C39AFF939C44}"/>
                  </a:ext>
                </a:extLst>
              </p:cNvPr>
              <p:cNvSpPr/>
              <p:nvPr/>
            </p:nvSpPr>
            <p:spPr>
              <a:xfrm>
                <a:off x="5093667" y="9769738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15K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53C0403-B3F0-44EF-AEE1-6E8BC31D241C}"/>
                  </a:ext>
                </a:extLst>
              </p:cNvPr>
              <p:cNvSpPr/>
              <p:nvPr/>
            </p:nvSpPr>
            <p:spPr>
              <a:xfrm>
                <a:off x="5898435" y="9769738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25K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B852DAF-5036-4BF0-897F-5AAA6BB1C642}"/>
                  </a:ext>
                </a:extLst>
              </p:cNvPr>
              <p:cNvSpPr/>
              <p:nvPr/>
            </p:nvSpPr>
            <p:spPr>
              <a:xfrm>
                <a:off x="6682435" y="9769738"/>
                <a:ext cx="589456" cy="39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89865"/>
                <a:r>
                  <a:rPr lang="en-US" sz="1141" b="1" dirty="0">
                    <a:solidFill>
                      <a:prstClr val="black"/>
                    </a:solidFill>
                    <a:latin typeface="Calibri" panose="020F0502020204030204"/>
                  </a:rPr>
                  <a:t>30K</a:t>
                </a:r>
                <a:endParaRPr lang="en-IN" sz="1141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1BCB879-0431-4356-9FCC-D7473D8C1C19}"/>
                </a:ext>
              </a:extLst>
            </p:cNvPr>
            <p:cNvSpPr/>
            <p:nvPr/>
          </p:nvSpPr>
          <p:spPr>
            <a:xfrm>
              <a:off x="10614740" y="7992621"/>
              <a:ext cx="1085374" cy="699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9865"/>
              <a:r>
                <a:rPr lang="en-US" sz="761" b="1" u="sng" dirty="0">
                  <a:solidFill>
                    <a:prstClr val="black"/>
                  </a:solidFill>
                  <a:latin typeface="Calibri" panose="020F0502020204030204"/>
                </a:rPr>
                <a:t>Sample Conversations</a:t>
              </a:r>
              <a:endParaRPr lang="en-IN" sz="761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407DD92-A04B-45E2-B2F1-9F646F784F10}"/>
                </a:ext>
              </a:extLst>
            </p:cNvPr>
            <p:cNvSpPr/>
            <p:nvPr/>
          </p:nvSpPr>
          <p:spPr>
            <a:xfrm>
              <a:off x="5622065" y="8115058"/>
              <a:ext cx="1085374" cy="330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9865"/>
              <a:r>
                <a:rPr lang="en-US" sz="761" b="1" u="sng" dirty="0">
                  <a:solidFill>
                    <a:prstClr val="black"/>
                  </a:solidFill>
                  <a:latin typeface="Calibri" panose="020F0502020204030204"/>
                </a:rPr>
                <a:t>Social Buzz </a:t>
              </a:r>
              <a:endParaRPr lang="en-IN" sz="761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" name="Arrow: Chevron 103">
              <a:extLst>
                <a:ext uri="{FF2B5EF4-FFF2-40B4-BE49-F238E27FC236}">
                  <a16:creationId xmlns:a16="http://schemas.microsoft.com/office/drawing/2014/main" id="{C55F15F9-BA01-4FBB-9568-ACA435404A4E}"/>
                </a:ext>
              </a:extLst>
            </p:cNvPr>
            <p:cNvSpPr/>
            <p:nvPr/>
          </p:nvSpPr>
          <p:spPr>
            <a:xfrm>
              <a:off x="10282822" y="7992621"/>
              <a:ext cx="319978" cy="477639"/>
            </a:xfrm>
            <a:prstGeom prst="chevron">
              <a:avLst/>
            </a:prstGeom>
            <a:noFill/>
            <a:ln>
              <a:solidFill>
                <a:srgbClr val="046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5" name="Arrow: Chevron 104">
              <a:extLst>
                <a:ext uri="{FF2B5EF4-FFF2-40B4-BE49-F238E27FC236}">
                  <a16:creationId xmlns:a16="http://schemas.microsoft.com/office/drawing/2014/main" id="{5FD6970F-1B32-4048-B974-7E501CB00B81}"/>
                </a:ext>
              </a:extLst>
            </p:cNvPr>
            <p:cNvSpPr/>
            <p:nvPr/>
          </p:nvSpPr>
          <p:spPr>
            <a:xfrm rot="10800000">
              <a:off x="6735884" y="7986970"/>
              <a:ext cx="319978" cy="477639"/>
            </a:xfrm>
            <a:prstGeom prst="chevron">
              <a:avLst/>
            </a:prstGeom>
            <a:noFill/>
            <a:ln>
              <a:solidFill>
                <a:srgbClr val="046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535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45B7C09-9701-4689-8720-733971C1A9BF}"/>
              </a:ext>
            </a:extLst>
          </p:cNvPr>
          <p:cNvSpPr/>
          <p:nvPr/>
        </p:nvSpPr>
        <p:spPr>
          <a:xfrm>
            <a:off x="2231204" y="1022748"/>
            <a:ext cx="5582094" cy="1808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24936E-FA81-4E78-85CA-462A2FFA8447}"/>
              </a:ext>
            </a:extLst>
          </p:cNvPr>
          <p:cNvSpPr/>
          <p:nvPr/>
        </p:nvSpPr>
        <p:spPr>
          <a:xfrm>
            <a:off x="5352454" y="1078790"/>
            <a:ext cx="1797130" cy="16952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6D54B3-190F-4F26-AB76-13FC6C0D3A71}"/>
              </a:ext>
            </a:extLst>
          </p:cNvPr>
          <p:cNvSpPr/>
          <p:nvPr/>
        </p:nvSpPr>
        <p:spPr>
          <a:xfrm>
            <a:off x="3002260" y="1083647"/>
            <a:ext cx="1886419" cy="16960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3C39B7-33F7-4016-8E77-73832B1A1F54}"/>
              </a:ext>
            </a:extLst>
          </p:cNvPr>
          <p:cNvSpPr/>
          <p:nvPr/>
        </p:nvSpPr>
        <p:spPr>
          <a:xfrm>
            <a:off x="7827473" y="1033414"/>
            <a:ext cx="2128065" cy="5824586"/>
          </a:xfrm>
          <a:prstGeom prst="rect">
            <a:avLst/>
          </a:prstGeom>
          <a:solidFill>
            <a:srgbClr val="0462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ED32D-1353-4585-B45B-3340A524C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42960" r="52181" b="42260"/>
          <a:stretch/>
        </p:blipFill>
        <p:spPr>
          <a:xfrm>
            <a:off x="2656372" y="152441"/>
            <a:ext cx="1008409" cy="19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3DB08-D6E2-4D5B-BF27-D11101662B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6" t="20463" r="26983" b="20169"/>
          <a:stretch/>
        </p:blipFill>
        <p:spPr>
          <a:xfrm>
            <a:off x="2327604" y="164506"/>
            <a:ext cx="235484" cy="1916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4CEB78-548E-4DFD-915A-18A6D1D19EC4}"/>
              </a:ext>
            </a:extLst>
          </p:cNvPr>
          <p:cNvSpPr/>
          <p:nvPr/>
        </p:nvSpPr>
        <p:spPr>
          <a:xfrm>
            <a:off x="3838471" y="-4442"/>
            <a:ext cx="6122325" cy="472057"/>
          </a:xfrm>
          <a:prstGeom prst="rect">
            <a:avLst/>
          </a:prstGeom>
          <a:solidFill>
            <a:srgbClr val="04629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r>
              <a:rPr lang="en-IN" sz="1775" b="1" dirty="0">
                <a:solidFill>
                  <a:prstClr val="white"/>
                </a:solidFill>
                <a:latin typeface="Calibri" panose="020F0502020204030204"/>
              </a:rPr>
              <a:t>Revlon Social Insights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A0157-2340-40AD-B583-55DF9BAB9B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11" y="112043"/>
            <a:ext cx="239233" cy="23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FFBD0-CB8A-47ED-97DE-D15423B270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8717" y="101549"/>
            <a:ext cx="239233" cy="239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3FB58-5D2C-4A35-9E5D-E435F1E775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89" y="603581"/>
            <a:ext cx="292690" cy="292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48C3DB-5A9B-445F-84C5-D5D5F9BABF67}"/>
              </a:ext>
            </a:extLst>
          </p:cNvPr>
          <p:cNvSpPr txBox="1"/>
          <p:nvPr/>
        </p:nvSpPr>
        <p:spPr>
          <a:xfrm>
            <a:off x="2647036" y="603580"/>
            <a:ext cx="2754216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Home &gt;  Trendspotting &gt;  Trends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CA088C-52B6-4029-8590-2736534E7A64}"/>
              </a:ext>
            </a:extLst>
          </p:cNvPr>
          <p:cNvGrpSpPr/>
          <p:nvPr/>
        </p:nvGrpSpPr>
        <p:grpSpPr>
          <a:xfrm>
            <a:off x="7221574" y="594236"/>
            <a:ext cx="2603821" cy="324388"/>
            <a:chOff x="1112655" y="6403463"/>
            <a:chExt cx="4107046" cy="5116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D9D2B1-96B9-4BCE-9AF0-F87DE2730E11}"/>
                </a:ext>
              </a:extLst>
            </p:cNvPr>
            <p:cNvSpPr/>
            <p:nvPr/>
          </p:nvSpPr>
          <p:spPr>
            <a:xfrm>
              <a:off x="1112655" y="6403463"/>
              <a:ext cx="4107046" cy="511662"/>
            </a:xfrm>
            <a:prstGeom prst="rect">
              <a:avLst/>
            </a:prstGeom>
            <a:solidFill>
              <a:srgbClr val="0462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r>
                <a:rPr lang="en-US" sz="1014" dirty="0">
                  <a:solidFill>
                    <a:prstClr val="white"/>
                  </a:solidFill>
                  <a:latin typeface="Calibri" panose="020F0502020204030204"/>
                </a:rPr>
                <a:t>October 29, 2017 – November 27,2017</a:t>
              </a:r>
              <a:endParaRPr lang="en-IN" sz="1014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B161297-1A1E-40BE-AE43-B043C9166053}"/>
                </a:ext>
              </a:extLst>
            </p:cNvPr>
            <p:cNvSpPr/>
            <p:nvPr/>
          </p:nvSpPr>
          <p:spPr>
            <a:xfrm rot="10800000">
              <a:off x="4872711" y="6565147"/>
              <a:ext cx="190500" cy="228600"/>
            </a:xfrm>
            <a:prstGeom prst="triangle">
              <a:avLst/>
            </a:prstGeom>
            <a:solidFill>
              <a:srgbClr val="CFED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75D84B-F8DD-4FA6-B2CA-F7B2B141F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923" y="6484306"/>
              <a:ext cx="349975" cy="34997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E900C-2140-4650-BDB4-4E2B6500B60C}"/>
              </a:ext>
            </a:extLst>
          </p:cNvPr>
          <p:cNvSpPr/>
          <p:nvPr/>
        </p:nvSpPr>
        <p:spPr>
          <a:xfrm>
            <a:off x="8248448" y="1227762"/>
            <a:ext cx="1464252" cy="202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289865"/>
            <a:r>
              <a:rPr lang="en-IN" sz="1268" dirty="0">
                <a:solidFill>
                  <a:srgbClr val="046293"/>
                </a:solidFill>
                <a:latin typeface="Calibri" panose="020F0502020204030204"/>
              </a:rPr>
              <a:t>Social Buzz – ALL 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38C827-1DA6-4776-AECB-DDFCEA2D8A0F}"/>
              </a:ext>
            </a:extLst>
          </p:cNvPr>
          <p:cNvGrpSpPr/>
          <p:nvPr/>
        </p:nvGrpSpPr>
        <p:grpSpPr>
          <a:xfrm>
            <a:off x="7903853" y="1657856"/>
            <a:ext cx="1893710" cy="1070394"/>
            <a:chOff x="670623" y="2114550"/>
            <a:chExt cx="2986977" cy="168834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98708E-2601-420B-8B1E-AAE918B47C76}"/>
                </a:ext>
              </a:extLst>
            </p:cNvPr>
            <p:cNvSpPr/>
            <p:nvPr/>
          </p:nvSpPr>
          <p:spPr>
            <a:xfrm>
              <a:off x="670623" y="2114550"/>
              <a:ext cx="2986977" cy="1688349"/>
            </a:xfrm>
            <a:prstGeom prst="rect">
              <a:avLst/>
            </a:prstGeom>
            <a:solidFill>
              <a:srgbClr val="EEEE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53BEEB-B432-4566-B131-FC81A2507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7323" y="3315535"/>
              <a:ext cx="2640822" cy="48736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E4C446-BE43-4102-B735-62777CBCA744}"/>
                </a:ext>
              </a:extLst>
            </p:cNvPr>
            <p:cNvSpPr txBox="1"/>
            <p:nvPr/>
          </p:nvSpPr>
          <p:spPr>
            <a:xfrm>
              <a:off x="1678212" y="2244259"/>
              <a:ext cx="892237" cy="515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89865"/>
              <a:r>
                <a:rPr lang="en-US" sz="1522" dirty="0">
                  <a:solidFill>
                    <a:prstClr val="black"/>
                  </a:solidFill>
                  <a:latin typeface="Calibri" panose="020F0502020204030204"/>
                </a:rPr>
                <a:t>Total</a:t>
              </a:r>
              <a:endParaRPr lang="en-IN" sz="152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958AEC-C1B6-4AB1-AA61-B0F2CDBAF825}"/>
                </a:ext>
              </a:extLst>
            </p:cNvPr>
            <p:cNvSpPr/>
            <p:nvPr/>
          </p:nvSpPr>
          <p:spPr>
            <a:xfrm>
              <a:off x="1629350" y="2691117"/>
              <a:ext cx="1173702" cy="6381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89865"/>
              <a:r>
                <a:rPr lang="en-IN" sz="2029" b="1" dirty="0">
                  <a:solidFill>
                    <a:srgbClr val="046293"/>
                  </a:solidFill>
                  <a:latin typeface="Calibri" panose="020F0502020204030204"/>
                </a:rPr>
                <a:t>2.1M</a:t>
              </a:r>
              <a:endParaRPr lang="en-IN" sz="1268" b="1" dirty="0">
                <a:solidFill>
                  <a:srgbClr val="046293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31648F4-C9B4-44CB-B860-E0FE75B020FD}"/>
              </a:ext>
            </a:extLst>
          </p:cNvPr>
          <p:cNvSpPr/>
          <p:nvPr/>
        </p:nvSpPr>
        <p:spPr>
          <a:xfrm>
            <a:off x="7903853" y="2981203"/>
            <a:ext cx="1893710" cy="716861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02A841-8F6E-4C54-8B96-C8A2617638C1}"/>
              </a:ext>
            </a:extLst>
          </p:cNvPr>
          <p:cNvSpPr/>
          <p:nvPr/>
        </p:nvSpPr>
        <p:spPr>
          <a:xfrm>
            <a:off x="8771092" y="3193156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1.1M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A3ACD40-40CC-4273-A251-3A3273DA87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23" y="3240111"/>
            <a:ext cx="463776" cy="37777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D2C13ED-CCF3-4BB3-8AD3-0CCE56C564BF}"/>
              </a:ext>
            </a:extLst>
          </p:cNvPr>
          <p:cNvSpPr/>
          <p:nvPr/>
        </p:nvSpPr>
        <p:spPr>
          <a:xfrm>
            <a:off x="7884495" y="3878400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99E1BD-E76C-41F2-ADB3-620118D08AC8}"/>
              </a:ext>
            </a:extLst>
          </p:cNvPr>
          <p:cNvSpPr/>
          <p:nvPr/>
        </p:nvSpPr>
        <p:spPr>
          <a:xfrm>
            <a:off x="8728966" y="4124333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0.7M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D7D16A-D573-40FC-ACEC-81B7F04C45F7}"/>
              </a:ext>
            </a:extLst>
          </p:cNvPr>
          <p:cNvSpPr/>
          <p:nvPr/>
        </p:nvSpPr>
        <p:spPr>
          <a:xfrm>
            <a:off x="9870475" y="1288239"/>
            <a:ext cx="90321" cy="55697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50E75C-3DF2-4882-853E-7BB7D61C87DA}"/>
              </a:ext>
            </a:extLst>
          </p:cNvPr>
          <p:cNvSpPr/>
          <p:nvPr/>
        </p:nvSpPr>
        <p:spPr>
          <a:xfrm>
            <a:off x="9895322" y="1610626"/>
            <a:ext cx="74392" cy="5292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A322D3C-795C-4094-98B7-0A53F76431F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0"/>
          <a:stretch/>
        </p:blipFill>
        <p:spPr>
          <a:xfrm>
            <a:off x="3444740" y="1347879"/>
            <a:ext cx="869579" cy="857235"/>
          </a:xfrm>
          <a:prstGeom prst="rect">
            <a:avLst/>
          </a:prstGeom>
          <a:blipFill dpi="0" rotWithShape="1">
            <a:blip r:embed="rId13">
              <a:alphaModFix amt="54000"/>
            </a:blip>
            <a:srcRect/>
            <a:tile tx="0" ty="0" sx="100000" sy="100000" flip="none" algn="tl"/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A37E9C1-4404-4025-8104-2BA70948079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10127" r="14137" b="7579"/>
          <a:stretch/>
        </p:blipFill>
        <p:spPr>
          <a:xfrm>
            <a:off x="5816230" y="1375184"/>
            <a:ext cx="869579" cy="829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8C408803-AD03-4866-87D9-E93582EC9F6D}"/>
              </a:ext>
            </a:extLst>
          </p:cNvPr>
          <p:cNvSpPr/>
          <p:nvPr/>
        </p:nvSpPr>
        <p:spPr>
          <a:xfrm>
            <a:off x="6828016" y="1471846"/>
            <a:ext cx="652014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986CF1-030E-49C0-8112-48BB3CAA0433}"/>
              </a:ext>
            </a:extLst>
          </p:cNvPr>
          <p:cNvSpPr/>
          <p:nvPr/>
        </p:nvSpPr>
        <p:spPr>
          <a:xfrm>
            <a:off x="3102238" y="1064271"/>
            <a:ext cx="1789272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Wishbone Winged Eyeliner</a:t>
            </a:r>
            <a:endParaRPr lang="en-IN" sz="888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1289E7-0597-4021-8F32-D14266ACEE74}"/>
              </a:ext>
            </a:extLst>
          </p:cNvPr>
          <p:cNvSpPr/>
          <p:nvPr/>
        </p:nvSpPr>
        <p:spPr>
          <a:xfrm>
            <a:off x="5807629" y="1064271"/>
            <a:ext cx="886781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Sunset Eyes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1B7EB35-3211-4773-B4D4-866C1968E6D3}"/>
              </a:ext>
            </a:extLst>
          </p:cNvPr>
          <p:cNvSpPr/>
          <p:nvPr/>
        </p:nvSpPr>
        <p:spPr>
          <a:xfrm>
            <a:off x="2231204" y="2850255"/>
            <a:ext cx="5582094" cy="193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586A92-8E7F-4A85-B04C-FD0A0D6F9A7C}"/>
              </a:ext>
            </a:extLst>
          </p:cNvPr>
          <p:cNvSpPr/>
          <p:nvPr/>
        </p:nvSpPr>
        <p:spPr>
          <a:xfrm>
            <a:off x="7926620" y="4923895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209971-4461-4AFD-A413-F49E2C9A94E0}"/>
              </a:ext>
            </a:extLst>
          </p:cNvPr>
          <p:cNvSpPr/>
          <p:nvPr/>
        </p:nvSpPr>
        <p:spPr>
          <a:xfrm>
            <a:off x="8771092" y="5202804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0.6M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093E0B-B7B0-4BA7-B8B5-1DD27DFBE492}"/>
              </a:ext>
            </a:extLst>
          </p:cNvPr>
          <p:cNvSpPr/>
          <p:nvPr/>
        </p:nvSpPr>
        <p:spPr>
          <a:xfrm>
            <a:off x="3006720" y="2906050"/>
            <a:ext cx="1873078" cy="18007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A1A79E5-33CE-4C30-A57C-C856D803861A}"/>
              </a:ext>
            </a:extLst>
          </p:cNvPr>
          <p:cNvSpPr/>
          <p:nvPr/>
        </p:nvSpPr>
        <p:spPr>
          <a:xfrm>
            <a:off x="5352454" y="2895236"/>
            <a:ext cx="1797130" cy="18007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489A38-22AE-4F6C-9E62-8ECD1D65BC28}"/>
              </a:ext>
            </a:extLst>
          </p:cNvPr>
          <p:cNvSpPr/>
          <p:nvPr/>
        </p:nvSpPr>
        <p:spPr>
          <a:xfrm>
            <a:off x="2231204" y="4837866"/>
            <a:ext cx="5582094" cy="1995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CA72961-6DF5-4173-ADCF-5FB54D6E2E5F}"/>
              </a:ext>
            </a:extLst>
          </p:cNvPr>
          <p:cNvSpPr/>
          <p:nvPr/>
        </p:nvSpPr>
        <p:spPr>
          <a:xfrm>
            <a:off x="3006720" y="4878405"/>
            <a:ext cx="1873078" cy="1885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EF6602-C43A-48D4-B934-C387134B25E3}"/>
              </a:ext>
            </a:extLst>
          </p:cNvPr>
          <p:cNvSpPr/>
          <p:nvPr/>
        </p:nvSpPr>
        <p:spPr>
          <a:xfrm>
            <a:off x="5352454" y="4867591"/>
            <a:ext cx="1797130" cy="1885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3C6B788-A4EE-4B19-A9F8-2D54451A3F8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887" t="10034" r="8845" b="10419"/>
          <a:stretch/>
        </p:blipFill>
        <p:spPr>
          <a:xfrm>
            <a:off x="3478355" y="3168694"/>
            <a:ext cx="869579" cy="906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AC3E61A3-8F20-4702-8137-4E38F6C882BD}"/>
              </a:ext>
            </a:extLst>
          </p:cNvPr>
          <p:cNvSpPr/>
          <p:nvPr/>
        </p:nvSpPr>
        <p:spPr>
          <a:xfrm>
            <a:off x="3425672" y="2879115"/>
            <a:ext cx="974947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 err="1">
                <a:solidFill>
                  <a:prstClr val="white"/>
                </a:solidFill>
                <a:latin typeface="Calibri" panose="020F0502020204030204"/>
              </a:rPr>
              <a:t>MicroBlading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67C0F08-DC52-4CB0-BBCC-DF73B34521F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09" y="3059140"/>
            <a:ext cx="869579" cy="1126066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C7C22B31-6A0B-4B7E-BC89-FFB2F4B0A76B}"/>
              </a:ext>
            </a:extLst>
          </p:cNvPr>
          <p:cNvSpPr/>
          <p:nvPr/>
        </p:nvSpPr>
        <p:spPr>
          <a:xfrm>
            <a:off x="6873794" y="3624447"/>
            <a:ext cx="633782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A023A6-4097-47C6-81F4-D348180E3692}"/>
              </a:ext>
            </a:extLst>
          </p:cNvPr>
          <p:cNvSpPr txBox="1"/>
          <p:nvPr/>
        </p:nvSpPr>
        <p:spPr>
          <a:xfrm rot="16200000">
            <a:off x="2175861" y="1957589"/>
            <a:ext cx="556243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EYES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C359028-F806-4CA4-83F9-4823DCEC7229}"/>
              </a:ext>
            </a:extLst>
          </p:cNvPr>
          <p:cNvSpPr/>
          <p:nvPr/>
        </p:nvSpPr>
        <p:spPr>
          <a:xfrm rot="16200000">
            <a:off x="1936842" y="3671339"/>
            <a:ext cx="1023806" cy="326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EYE BROW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50F76BE-BE4B-4861-91F4-0CDBDE7911D4}"/>
              </a:ext>
            </a:extLst>
          </p:cNvPr>
          <p:cNvSpPr/>
          <p:nvPr/>
        </p:nvSpPr>
        <p:spPr>
          <a:xfrm rot="16200000">
            <a:off x="2193446" y="5774476"/>
            <a:ext cx="506870" cy="326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LIPS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140912F-4A9E-4832-B2F0-EB88C0C312F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654" r="791" b="20151"/>
          <a:stretch/>
        </p:blipFill>
        <p:spPr>
          <a:xfrm>
            <a:off x="3444740" y="5304266"/>
            <a:ext cx="869579" cy="767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A04F18A-EA85-401F-A1CC-D0AF63F4BA71}"/>
              </a:ext>
            </a:extLst>
          </p:cNvPr>
          <p:cNvSpPr/>
          <p:nvPr/>
        </p:nvSpPr>
        <p:spPr>
          <a:xfrm>
            <a:off x="3365266" y="4946960"/>
            <a:ext cx="982961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Shimmer Lips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81E0AA5-1324-4A13-8388-D7AFFF78B49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596" t="7967" r="1144" b="19609"/>
          <a:stretch/>
        </p:blipFill>
        <p:spPr>
          <a:xfrm>
            <a:off x="5818437" y="5194555"/>
            <a:ext cx="869579" cy="91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19CC884-F196-461E-AC30-D5C424716D1D}"/>
              </a:ext>
            </a:extLst>
          </p:cNvPr>
          <p:cNvSpPr/>
          <p:nvPr/>
        </p:nvSpPr>
        <p:spPr>
          <a:xfrm>
            <a:off x="5843696" y="4864254"/>
            <a:ext cx="814647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Matte Lips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29D971D4-04CD-445F-BDC9-F2F7F3677659}"/>
              </a:ext>
            </a:extLst>
          </p:cNvPr>
          <p:cNvSpPr/>
          <p:nvPr/>
        </p:nvSpPr>
        <p:spPr>
          <a:xfrm rot="10800000">
            <a:off x="9523660" y="1278505"/>
            <a:ext cx="107930" cy="10149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2E1A9C7-60AD-43E6-8157-9EAEE0FF21D1}"/>
              </a:ext>
            </a:extLst>
          </p:cNvPr>
          <p:cNvSpPr/>
          <p:nvPr/>
        </p:nvSpPr>
        <p:spPr>
          <a:xfrm>
            <a:off x="6794298" y="5523087"/>
            <a:ext cx="633782" cy="633782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&gt;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22B5-0FAE-4399-8D3B-3D0F9F59DBC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485" y="4096145"/>
            <a:ext cx="463776" cy="46377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2E6E1FA-5793-4A5E-8227-415C9E7EFA4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95" y="5156287"/>
            <a:ext cx="463776" cy="46377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9DFF1C7-4A07-4DC8-B067-8FDAE4F74385}"/>
              </a:ext>
            </a:extLst>
          </p:cNvPr>
          <p:cNvSpPr txBox="1"/>
          <p:nvPr/>
        </p:nvSpPr>
        <p:spPr>
          <a:xfrm>
            <a:off x="3253075" y="2318209"/>
            <a:ext cx="1252909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100K </a:t>
            </a:r>
            <a:r>
              <a:rPr lang="en-US" sz="1775" b="1" dirty="0">
                <a:solidFill>
                  <a:srgbClr val="70AD47"/>
                </a:solidFill>
                <a:latin typeface="Calibri" panose="020F0502020204030204"/>
              </a:rPr>
              <a:t>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23D1021-D26B-438F-9838-107DEDE06D98}"/>
              </a:ext>
            </a:extLst>
          </p:cNvPr>
          <p:cNvSpPr txBox="1"/>
          <p:nvPr/>
        </p:nvSpPr>
        <p:spPr>
          <a:xfrm>
            <a:off x="5649221" y="2269805"/>
            <a:ext cx="1112610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50K    </a:t>
            </a:r>
            <a:r>
              <a:rPr lang="en-US" sz="1522" b="1" dirty="0">
                <a:solidFill>
                  <a:srgbClr val="FF0000"/>
                </a:solidFill>
                <a:latin typeface="Calibri" panose="020F0502020204030204"/>
              </a:rPr>
              <a:t>3%</a:t>
            </a:r>
            <a:endParaRPr lang="en-IN" sz="1775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45249C1-487E-4A53-9A5D-B52BC5FEA549}"/>
              </a:ext>
            </a:extLst>
          </p:cNvPr>
          <p:cNvSpPr txBox="1"/>
          <p:nvPr/>
        </p:nvSpPr>
        <p:spPr>
          <a:xfrm>
            <a:off x="3306099" y="4163359"/>
            <a:ext cx="1256045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200K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25%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7199A8-A481-4CE0-A4CF-A7F50635B71C}"/>
              </a:ext>
            </a:extLst>
          </p:cNvPr>
          <p:cNvSpPr txBox="1"/>
          <p:nvPr/>
        </p:nvSpPr>
        <p:spPr>
          <a:xfrm>
            <a:off x="5621115" y="4156418"/>
            <a:ext cx="1224572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30K 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41AD0F2-16F8-4684-83B7-920BA0175C4C}"/>
              </a:ext>
            </a:extLst>
          </p:cNvPr>
          <p:cNvSpPr txBox="1"/>
          <p:nvPr/>
        </p:nvSpPr>
        <p:spPr>
          <a:xfrm>
            <a:off x="3236568" y="6285632"/>
            <a:ext cx="1167910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65K</a:t>
            </a:r>
            <a:r>
              <a:rPr lang="en-US" sz="1775" b="1" dirty="0">
                <a:solidFill>
                  <a:srgbClr val="FF0000"/>
                </a:solidFill>
                <a:latin typeface="Calibri" panose="020F0502020204030204"/>
              </a:rPr>
              <a:t>     </a:t>
            </a:r>
            <a:r>
              <a:rPr lang="en-US" sz="1522" b="1" dirty="0">
                <a:solidFill>
                  <a:srgbClr val="FF0000"/>
                </a:solidFill>
                <a:latin typeface="Calibri" panose="020F0502020204030204"/>
              </a:rPr>
              <a:t>8%</a:t>
            </a:r>
            <a:endParaRPr lang="en-IN" sz="1775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016B31-E845-41DB-970C-F7380EE5197C}"/>
              </a:ext>
            </a:extLst>
          </p:cNvPr>
          <p:cNvSpPr txBox="1"/>
          <p:nvPr/>
        </p:nvSpPr>
        <p:spPr>
          <a:xfrm>
            <a:off x="5662843" y="6236288"/>
            <a:ext cx="1167911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34K 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7%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7EC3079-FF95-4969-8824-99692BAB7E41}"/>
              </a:ext>
            </a:extLst>
          </p:cNvPr>
          <p:cNvSpPr/>
          <p:nvPr/>
        </p:nvSpPr>
        <p:spPr>
          <a:xfrm>
            <a:off x="7931686" y="5923262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4C68652-2FFD-4B37-BC1B-2A5461831E6A}"/>
              </a:ext>
            </a:extLst>
          </p:cNvPr>
          <p:cNvSpPr txBox="1"/>
          <p:nvPr/>
        </p:nvSpPr>
        <p:spPr>
          <a:xfrm>
            <a:off x="7967387" y="6132827"/>
            <a:ext cx="1969766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9865"/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100K – Current Volume</a:t>
            </a:r>
          </a:p>
          <a:p>
            <a:pPr defTabSz="289865"/>
            <a:r>
              <a:rPr lang="en-US" sz="1268" b="1" dirty="0">
                <a:solidFill>
                  <a:srgbClr val="70AD47"/>
                </a:solidFill>
                <a:latin typeface="Calibri" panose="020F0502020204030204"/>
              </a:rPr>
              <a:t>(5%)</a:t>
            </a:r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 – </a:t>
            </a:r>
            <a:r>
              <a:rPr lang="en-US" sz="1268" b="1" dirty="0" err="1">
                <a:solidFill>
                  <a:prstClr val="black"/>
                </a:solidFill>
                <a:latin typeface="Calibri" panose="020F0502020204030204"/>
              </a:rPr>
              <a:t>MoM</a:t>
            </a:r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 Change</a:t>
            </a:r>
            <a:endParaRPr lang="en-IN" sz="1268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249607-F140-4A18-8613-2081D3875BF3}"/>
              </a:ext>
            </a:extLst>
          </p:cNvPr>
          <p:cNvSpPr txBox="1"/>
          <p:nvPr/>
        </p:nvSpPr>
        <p:spPr>
          <a:xfrm>
            <a:off x="8626262" y="5849207"/>
            <a:ext cx="652014" cy="32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522" b="1" u="sng" dirty="0">
                <a:solidFill>
                  <a:prstClr val="black"/>
                </a:solidFill>
                <a:latin typeface="Calibri" panose="020F0502020204030204"/>
              </a:rPr>
              <a:t>Index</a:t>
            </a:r>
            <a:endParaRPr lang="en-IN" sz="1522" b="1" u="sng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86F14E-F76A-4627-93C6-5A727A33B075}"/>
              </a:ext>
            </a:extLst>
          </p:cNvPr>
          <p:cNvSpPr/>
          <p:nvPr/>
        </p:nvSpPr>
        <p:spPr>
          <a:xfrm>
            <a:off x="6664802" y="3023140"/>
            <a:ext cx="902786" cy="514701"/>
          </a:xfrm>
          <a:prstGeom prst="wedgeRectCallout">
            <a:avLst>
              <a:gd name="adj1" fmla="val -58778"/>
              <a:gd name="adj2" fmla="val 8297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IN" sz="1141" dirty="0">
                <a:solidFill>
                  <a:prstClr val="white"/>
                </a:solidFill>
                <a:latin typeface="Calibri" panose="020F0502020204030204"/>
              </a:rPr>
              <a:t>Trend not yet named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F0ECB32-A446-4E11-8F53-C72A5D2B7011}"/>
              </a:ext>
            </a:extLst>
          </p:cNvPr>
          <p:cNvSpPr/>
          <p:nvPr/>
        </p:nvSpPr>
        <p:spPr>
          <a:xfrm>
            <a:off x="3922280" y="2411383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B2A377F2-2AD0-4A3F-9F6C-84EFE69545AC}"/>
              </a:ext>
            </a:extLst>
          </p:cNvPr>
          <p:cNvSpPr/>
          <p:nvPr/>
        </p:nvSpPr>
        <p:spPr>
          <a:xfrm rot="10800000">
            <a:off x="6205525" y="2380196"/>
            <a:ext cx="129052" cy="13357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136083DE-94C3-4699-AB36-BBDE34034B0F}"/>
              </a:ext>
            </a:extLst>
          </p:cNvPr>
          <p:cNvSpPr/>
          <p:nvPr/>
        </p:nvSpPr>
        <p:spPr>
          <a:xfrm>
            <a:off x="3913144" y="4259371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6431B087-7EDE-4227-8E26-82E797C86C42}"/>
              </a:ext>
            </a:extLst>
          </p:cNvPr>
          <p:cNvSpPr/>
          <p:nvPr/>
        </p:nvSpPr>
        <p:spPr>
          <a:xfrm>
            <a:off x="6210080" y="4252473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07FFFA1A-024C-47C7-978B-0BC763E27006}"/>
              </a:ext>
            </a:extLst>
          </p:cNvPr>
          <p:cNvSpPr/>
          <p:nvPr/>
        </p:nvSpPr>
        <p:spPr>
          <a:xfrm rot="10800000">
            <a:off x="3838219" y="6394160"/>
            <a:ext cx="129052" cy="13357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54984056-63E3-4840-A04D-D0FCE98DCC1D}"/>
              </a:ext>
            </a:extLst>
          </p:cNvPr>
          <p:cNvSpPr/>
          <p:nvPr/>
        </p:nvSpPr>
        <p:spPr>
          <a:xfrm>
            <a:off x="6231211" y="6335359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A82AD52-EA61-4B22-BA3D-05259416F4DF}"/>
              </a:ext>
            </a:extLst>
          </p:cNvPr>
          <p:cNvSpPr/>
          <p:nvPr/>
        </p:nvSpPr>
        <p:spPr>
          <a:xfrm>
            <a:off x="2246131" y="1023682"/>
            <a:ext cx="7714665" cy="1804287"/>
          </a:xfrm>
          <a:prstGeom prst="rect">
            <a:avLst/>
          </a:prstGeom>
          <a:solidFill>
            <a:schemeClr val="bg1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836F14-B009-4678-B05A-5DAC4356F2F0}"/>
              </a:ext>
            </a:extLst>
          </p:cNvPr>
          <p:cNvSpPr/>
          <p:nvPr/>
        </p:nvSpPr>
        <p:spPr>
          <a:xfrm>
            <a:off x="2246131" y="4854795"/>
            <a:ext cx="7714665" cy="2017724"/>
          </a:xfrm>
          <a:prstGeom prst="rect">
            <a:avLst/>
          </a:prstGeom>
          <a:solidFill>
            <a:schemeClr val="bg1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B5B0D77-0050-406D-9C73-633C6BF6736F}"/>
              </a:ext>
            </a:extLst>
          </p:cNvPr>
          <p:cNvSpPr/>
          <p:nvPr/>
        </p:nvSpPr>
        <p:spPr>
          <a:xfrm>
            <a:off x="5351434" y="2826565"/>
            <a:ext cx="4618280" cy="2051840"/>
          </a:xfrm>
          <a:prstGeom prst="rect">
            <a:avLst/>
          </a:prstGeom>
          <a:solidFill>
            <a:schemeClr val="bg1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52D67F0-75B2-41C9-BD55-76AD37E222A3}"/>
              </a:ext>
            </a:extLst>
          </p:cNvPr>
          <p:cNvGrpSpPr/>
          <p:nvPr/>
        </p:nvGrpSpPr>
        <p:grpSpPr>
          <a:xfrm>
            <a:off x="5575074" y="2264772"/>
            <a:ext cx="4157311" cy="3209670"/>
            <a:chOff x="5274336" y="3572258"/>
            <a:chExt cx="6557388" cy="506266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461EB72-4FBC-4E8E-ACFA-F0BFBEA6A9EE}"/>
                </a:ext>
              </a:extLst>
            </p:cNvPr>
            <p:cNvSpPr/>
            <p:nvPr/>
          </p:nvSpPr>
          <p:spPr>
            <a:xfrm>
              <a:off x="5274336" y="3572258"/>
              <a:ext cx="6557388" cy="5062660"/>
            </a:xfrm>
            <a:prstGeom prst="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8D968EC-1D0A-416A-9A13-9704C702B0BA}"/>
                </a:ext>
              </a:extLst>
            </p:cNvPr>
            <p:cNvSpPr/>
            <p:nvPr/>
          </p:nvSpPr>
          <p:spPr>
            <a:xfrm>
              <a:off x="10673715" y="8070301"/>
              <a:ext cx="1085374" cy="330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9865"/>
              <a:r>
                <a:rPr lang="en-US" sz="761" b="1" u="sng" dirty="0">
                  <a:solidFill>
                    <a:prstClr val="black"/>
                  </a:solidFill>
                  <a:latin typeface="Calibri" panose="020F0502020204030204"/>
                </a:rPr>
                <a:t>Social Buzz </a:t>
              </a:r>
              <a:endParaRPr lang="en-IN" sz="761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F88F23F-E5BB-4DC5-96EF-BC36CDC987B1}"/>
                </a:ext>
              </a:extLst>
            </p:cNvPr>
            <p:cNvSpPr/>
            <p:nvPr/>
          </p:nvSpPr>
          <p:spPr>
            <a:xfrm>
              <a:off x="5672218" y="8109805"/>
              <a:ext cx="1085374" cy="330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89865"/>
              <a:r>
                <a:rPr lang="en-US" sz="761" b="1" u="sng" dirty="0">
                  <a:solidFill>
                    <a:prstClr val="black"/>
                  </a:solidFill>
                  <a:latin typeface="Calibri" panose="020F0502020204030204"/>
                </a:rPr>
                <a:t>Key Drivers</a:t>
              </a:r>
              <a:endParaRPr lang="en-IN" sz="761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10F39B3-5E44-41F8-8503-61D88A0E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464325" y="4519462"/>
              <a:ext cx="6062239" cy="1193401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4E70B10A-D1BC-4961-B930-6A106F517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364052" y="5888690"/>
              <a:ext cx="6158514" cy="848498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D56EEB3-48D3-4E81-8195-73002A03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353393" y="6929383"/>
              <a:ext cx="6169173" cy="729194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B5E9F9A-01D3-4F83-96EB-BCC4886C0CE4}"/>
                </a:ext>
              </a:extLst>
            </p:cNvPr>
            <p:cNvSpPr/>
            <p:nvPr/>
          </p:nvSpPr>
          <p:spPr>
            <a:xfrm>
              <a:off x="5850537" y="3853485"/>
              <a:ext cx="3846263" cy="422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89865"/>
              <a:r>
                <a:rPr lang="en-US" sz="1141" b="1" u="sng" dirty="0">
                  <a:solidFill>
                    <a:prstClr val="black"/>
                  </a:solidFill>
                  <a:latin typeface="Calibri" panose="020F0502020204030204"/>
                </a:rPr>
                <a:t>Sample Conversations - Microblading</a:t>
              </a:r>
              <a:endParaRPr lang="en-IN" sz="1141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Arrow: Chevron 109">
              <a:extLst>
                <a:ext uri="{FF2B5EF4-FFF2-40B4-BE49-F238E27FC236}">
                  <a16:creationId xmlns:a16="http://schemas.microsoft.com/office/drawing/2014/main" id="{95C7C834-042C-457B-AE4A-14FCDA0862F0}"/>
                </a:ext>
              </a:extLst>
            </p:cNvPr>
            <p:cNvSpPr/>
            <p:nvPr/>
          </p:nvSpPr>
          <p:spPr>
            <a:xfrm>
              <a:off x="10282822" y="7992621"/>
              <a:ext cx="319978" cy="477639"/>
            </a:xfrm>
            <a:prstGeom prst="chevron">
              <a:avLst/>
            </a:prstGeom>
            <a:noFill/>
            <a:ln>
              <a:solidFill>
                <a:srgbClr val="046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1" name="Arrow: Chevron 110">
              <a:extLst>
                <a:ext uri="{FF2B5EF4-FFF2-40B4-BE49-F238E27FC236}">
                  <a16:creationId xmlns:a16="http://schemas.microsoft.com/office/drawing/2014/main" id="{B29FCC9A-6E1C-4860-B134-F023B8BCA70C}"/>
                </a:ext>
              </a:extLst>
            </p:cNvPr>
            <p:cNvSpPr/>
            <p:nvPr/>
          </p:nvSpPr>
          <p:spPr>
            <a:xfrm rot="10800000">
              <a:off x="6735884" y="7986970"/>
              <a:ext cx="319978" cy="477639"/>
            </a:xfrm>
            <a:prstGeom prst="chevron">
              <a:avLst/>
            </a:prstGeom>
            <a:noFill/>
            <a:ln>
              <a:solidFill>
                <a:srgbClr val="046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546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2AF918CD-E91E-4621-A9CE-3E1F8071F4DD}"/>
              </a:ext>
            </a:extLst>
          </p:cNvPr>
          <p:cNvSpPr/>
          <p:nvPr/>
        </p:nvSpPr>
        <p:spPr>
          <a:xfrm>
            <a:off x="2445380" y="3640653"/>
            <a:ext cx="5133176" cy="2929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9AF6DE3-1B23-48BA-BDAE-5D3E8D4F79A1}"/>
              </a:ext>
            </a:extLst>
          </p:cNvPr>
          <p:cNvSpPr/>
          <p:nvPr/>
        </p:nvSpPr>
        <p:spPr>
          <a:xfrm>
            <a:off x="2327605" y="1069360"/>
            <a:ext cx="5342094" cy="385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1B7EB35-3211-4773-B4D4-866C1968E6D3}"/>
              </a:ext>
            </a:extLst>
          </p:cNvPr>
          <p:cNvSpPr/>
          <p:nvPr/>
        </p:nvSpPr>
        <p:spPr>
          <a:xfrm>
            <a:off x="2444811" y="1626624"/>
            <a:ext cx="5133745" cy="193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24936E-FA81-4E78-85CA-462A2FFA8447}"/>
              </a:ext>
            </a:extLst>
          </p:cNvPr>
          <p:cNvSpPr/>
          <p:nvPr/>
        </p:nvSpPr>
        <p:spPr>
          <a:xfrm>
            <a:off x="5349762" y="1669694"/>
            <a:ext cx="1797130" cy="17700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3C39B7-33F7-4016-8E77-73832B1A1F54}"/>
              </a:ext>
            </a:extLst>
          </p:cNvPr>
          <p:cNvSpPr/>
          <p:nvPr/>
        </p:nvSpPr>
        <p:spPr>
          <a:xfrm>
            <a:off x="7827473" y="1033414"/>
            <a:ext cx="2128065" cy="5824586"/>
          </a:xfrm>
          <a:prstGeom prst="rect">
            <a:avLst/>
          </a:prstGeom>
          <a:solidFill>
            <a:srgbClr val="0462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ED32D-1353-4585-B45B-3340A524C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42960" r="52181" b="42260"/>
          <a:stretch/>
        </p:blipFill>
        <p:spPr>
          <a:xfrm>
            <a:off x="2656372" y="152441"/>
            <a:ext cx="1008409" cy="19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3DB08-D6E2-4D5B-BF27-D11101662B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6" t="20463" r="26983" b="20169"/>
          <a:stretch/>
        </p:blipFill>
        <p:spPr>
          <a:xfrm>
            <a:off x="2327604" y="164506"/>
            <a:ext cx="235484" cy="1916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4CEB78-548E-4DFD-915A-18A6D1D19EC4}"/>
              </a:ext>
            </a:extLst>
          </p:cNvPr>
          <p:cNvSpPr/>
          <p:nvPr/>
        </p:nvSpPr>
        <p:spPr>
          <a:xfrm>
            <a:off x="3838471" y="-4442"/>
            <a:ext cx="6122325" cy="472057"/>
          </a:xfrm>
          <a:prstGeom prst="rect">
            <a:avLst/>
          </a:prstGeom>
          <a:solidFill>
            <a:srgbClr val="04629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r>
              <a:rPr lang="en-IN" sz="1775" b="1" dirty="0">
                <a:solidFill>
                  <a:prstClr val="white"/>
                </a:solidFill>
                <a:latin typeface="Calibri" panose="020F0502020204030204"/>
              </a:rPr>
              <a:t>Revlon Social Insights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A0157-2340-40AD-B583-55DF9BAB9B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11" y="112043"/>
            <a:ext cx="239233" cy="23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FFBD0-CB8A-47ED-97DE-D15423B270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8717" y="101549"/>
            <a:ext cx="239233" cy="239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3FB58-5D2C-4A35-9E5D-E435F1E775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89" y="603581"/>
            <a:ext cx="292690" cy="292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48C3DB-5A9B-445F-84C5-D5D5F9BABF67}"/>
              </a:ext>
            </a:extLst>
          </p:cNvPr>
          <p:cNvSpPr txBox="1"/>
          <p:nvPr/>
        </p:nvSpPr>
        <p:spPr>
          <a:xfrm>
            <a:off x="2647036" y="603580"/>
            <a:ext cx="3893951" cy="326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89865"/>
            <a:r>
              <a:rPr lang="en-US" sz="1522" dirty="0">
                <a:solidFill>
                  <a:prstClr val="black"/>
                </a:solidFill>
                <a:latin typeface="Calibri" panose="020F0502020204030204"/>
              </a:rPr>
              <a:t>Home &gt;  Trendspotting &gt;  Trends &gt; Comparison</a:t>
            </a:r>
            <a:endParaRPr lang="en-IN" sz="152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E900C-2140-4650-BDB4-4E2B6500B60C}"/>
              </a:ext>
            </a:extLst>
          </p:cNvPr>
          <p:cNvSpPr/>
          <p:nvPr/>
        </p:nvSpPr>
        <p:spPr>
          <a:xfrm>
            <a:off x="8248448" y="1227762"/>
            <a:ext cx="1464252" cy="202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289865"/>
            <a:r>
              <a:rPr lang="en-IN" sz="1268" dirty="0">
                <a:solidFill>
                  <a:srgbClr val="046293"/>
                </a:solidFill>
                <a:latin typeface="Calibri" panose="020F0502020204030204"/>
              </a:rPr>
              <a:t>Social Buzz – ALL 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38C827-1DA6-4776-AECB-DDFCEA2D8A0F}"/>
              </a:ext>
            </a:extLst>
          </p:cNvPr>
          <p:cNvGrpSpPr/>
          <p:nvPr/>
        </p:nvGrpSpPr>
        <p:grpSpPr>
          <a:xfrm>
            <a:off x="7903853" y="1657856"/>
            <a:ext cx="1893710" cy="1070394"/>
            <a:chOff x="670623" y="2114550"/>
            <a:chExt cx="2986977" cy="168834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98708E-2601-420B-8B1E-AAE918B47C76}"/>
                </a:ext>
              </a:extLst>
            </p:cNvPr>
            <p:cNvSpPr/>
            <p:nvPr/>
          </p:nvSpPr>
          <p:spPr>
            <a:xfrm>
              <a:off x="670623" y="2114550"/>
              <a:ext cx="2986977" cy="1688349"/>
            </a:xfrm>
            <a:prstGeom prst="rect">
              <a:avLst/>
            </a:prstGeom>
            <a:solidFill>
              <a:srgbClr val="EEEE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53BEEB-B432-4566-B131-FC81A2507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323" y="3315535"/>
              <a:ext cx="2640822" cy="48736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E4C446-BE43-4102-B735-62777CBCA744}"/>
                </a:ext>
              </a:extLst>
            </p:cNvPr>
            <p:cNvSpPr txBox="1"/>
            <p:nvPr/>
          </p:nvSpPr>
          <p:spPr>
            <a:xfrm>
              <a:off x="1678212" y="2244259"/>
              <a:ext cx="892237" cy="515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89865"/>
              <a:r>
                <a:rPr lang="en-US" sz="1522" dirty="0">
                  <a:solidFill>
                    <a:prstClr val="black"/>
                  </a:solidFill>
                  <a:latin typeface="Calibri" panose="020F0502020204030204"/>
                </a:rPr>
                <a:t>Total</a:t>
              </a:r>
              <a:endParaRPr lang="en-IN" sz="152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958AEC-C1B6-4AB1-AA61-B0F2CDBAF825}"/>
                </a:ext>
              </a:extLst>
            </p:cNvPr>
            <p:cNvSpPr/>
            <p:nvPr/>
          </p:nvSpPr>
          <p:spPr>
            <a:xfrm>
              <a:off x="1629350" y="2691117"/>
              <a:ext cx="1173702" cy="6381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89865"/>
              <a:r>
                <a:rPr lang="en-IN" sz="2029" b="1" dirty="0">
                  <a:solidFill>
                    <a:srgbClr val="046293"/>
                  </a:solidFill>
                  <a:latin typeface="Calibri" panose="020F0502020204030204"/>
                </a:rPr>
                <a:t>2.1M</a:t>
              </a:r>
              <a:endParaRPr lang="en-IN" sz="1268" b="1" dirty="0">
                <a:solidFill>
                  <a:srgbClr val="046293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31648F4-C9B4-44CB-B860-E0FE75B020FD}"/>
              </a:ext>
            </a:extLst>
          </p:cNvPr>
          <p:cNvSpPr/>
          <p:nvPr/>
        </p:nvSpPr>
        <p:spPr>
          <a:xfrm>
            <a:off x="7903853" y="2981203"/>
            <a:ext cx="1893710" cy="716861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02A841-8F6E-4C54-8B96-C8A2617638C1}"/>
              </a:ext>
            </a:extLst>
          </p:cNvPr>
          <p:cNvSpPr/>
          <p:nvPr/>
        </p:nvSpPr>
        <p:spPr>
          <a:xfrm>
            <a:off x="8771092" y="3193156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1.1M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A3ACD40-40CC-4273-A251-3A3273DA872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23" y="3240111"/>
            <a:ext cx="463776" cy="37777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D2C13ED-CCF3-4BB3-8AD3-0CCE56C564BF}"/>
              </a:ext>
            </a:extLst>
          </p:cNvPr>
          <p:cNvSpPr/>
          <p:nvPr/>
        </p:nvSpPr>
        <p:spPr>
          <a:xfrm>
            <a:off x="7884495" y="3878400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99E1BD-E76C-41F2-ADB3-620118D08AC8}"/>
              </a:ext>
            </a:extLst>
          </p:cNvPr>
          <p:cNvSpPr/>
          <p:nvPr/>
        </p:nvSpPr>
        <p:spPr>
          <a:xfrm>
            <a:off x="8728966" y="4124333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0.7M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D7D16A-D573-40FC-ACEC-81B7F04C45F7}"/>
              </a:ext>
            </a:extLst>
          </p:cNvPr>
          <p:cNvSpPr/>
          <p:nvPr/>
        </p:nvSpPr>
        <p:spPr>
          <a:xfrm>
            <a:off x="9870475" y="1288239"/>
            <a:ext cx="90321" cy="55697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50E75C-3DF2-4882-853E-7BB7D61C87DA}"/>
              </a:ext>
            </a:extLst>
          </p:cNvPr>
          <p:cNvSpPr/>
          <p:nvPr/>
        </p:nvSpPr>
        <p:spPr>
          <a:xfrm>
            <a:off x="9895322" y="1610626"/>
            <a:ext cx="74392" cy="5292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A37E9C1-4404-4025-8104-2BA70948079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10127" r="14137" b="7579"/>
          <a:stretch/>
        </p:blipFill>
        <p:spPr>
          <a:xfrm>
            <a:off x="5802407" y="1969515"/>
            <a:ext cx="979296" cy="934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01289E7-0597-4021-8F32-D14266ACEE74}"/>
              </a:ext>
            </a:extLst>
          </p:cNvPr>
          <p:cNvSpPr/>
          <p:nvPr/>
        </p:nvSpPr>
        <p:spPr>
          <a:xfrm>
            <a:off x="5804937" y="1700941"/>
            <a:ext cx="886781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Sunset Eyes</a:t>
            </a:r>
            <a:endParaRPr lang="en-IN" sz="114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586A92-8E7F-4A85-B04C-FD0A0D6F9A7C}"/>
              </a:ext>
            </a:extLst>
          </p:cNvPr>
          <p:cNvSpPr/>
          <p:nvPr/>
        </p:nvSpPr>
        <p:spPr>
          <a:xfrm>
            <a:off x="7926620" y="4923895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209971-4461-4AFD-A413-F49E2C9A94E0}"/>
              </a:ext>
            </a:extLst>
          </p:cNvPr>
          <p:cNvSpPr/>
          <p:nvPr/>
        </p:nvSpPr>
        <p:spPr>
          <a:xfrm>
            <a:off x="8771092" y="5202804"/>
            <a:ext cx="744114" cy="404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9865"/>
            <a:r>
              <a:rPr lang="en-IN" sz="2029" b="1" dirty="0">
                <a:solidFill>
                  <a:srgbClr val="046293"/>
                </a:solidFill>
                <a:latin typeface="Calibri" panose="020F0502020204030204"/>
              </a:rPr>
              <a:t>0.6M</a:t>
            </a:r>
            <a:endParaRPr lang="en-IN" sz="1268" b="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093E0B-B7B0-4BA7-B8B5-1DD27DFBE492}"/>
              </a:ext>
            </a:extLst>
          </p:cNvPr>
          <p:cNvSpPr/>
          <p:nvPr/>
        </p:nvSpPr>
        <p:spPr>
          <a:xfrm>
            <a:off x="3004027" y="1633570"/>
            <a:ext cx="1873078" cy="18007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6C4DAFC-CFD9-405C-8CA1-7DB0634B4B80}"/>
              </a:ext>
            </a:extLst>
          </p:cNvPr>
          <p:cNvSpPr/>
          <p:nvPr/>
        </p:nvSpPr>
        <p:spPr>
          <a:xfrm>
            <a:off x="2658615" y="2382759"/>
            <a:ext cx="633782" cy="633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r>
              <a:rPr lang="en-US" sz="2536" dirty="0">
                <a:solidFill>
                  <a:srgbClr val="046293"/>
                </a:solidFill>
                <a:latin typeface="Calibri" panose="020F0502020204030204"/>
              </a:rPr>
              <a:t>&lt;</a:t>
            </a:r>
            <a:endParaRPr lang="en-IN" sz="1141" dirty="0">
              <a:solidFill>
                <a:srgbClr val="046293"/>
              </a:solidFill>
              <a:latin typeface="Calibri" panose="020F0502020204030204"/>
            </a:endParaRP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29D971D4-04CD-445F-BDC9-F2F7F3677659}"/>
              </a:ext>
            </a:extLst>
          </p:cNvPr>
          <p:cNvSpPr/>
          <p:nvPr/>
        </p:nvSpPr>
        <p:spPr>
          <a:xfrm rot="10800000">
            <a:off x="9523660" y="1278505"/>
            <a:ext cx="107930" cy="10149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22B5-0FAE-4399-8D3B-3D0F9F59DBC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485" y="4096145"/>
            <a:ext cx="463776" cy="46377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2E6E1FA-5793-4A5E-8227-415C9E7EFA4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95" y="5156287"/>
            <a:ext cx="463776" cy="463776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7EC3079-FF95-4969-8824-99692BAB7E41}"/>
              </a:ext>
            </a:extLst>
          </p:cNvPr>
          <p:cNvSpPr/>
          <p:nvPr/>
        </p:nvSpPr>
        <p:spPr>
          <a:xfrm>
            <a:off x="7921841" y="5893709"/>
            <a:ext cx="1893710" cy="870027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4C68652-2FFD-4B37-BC1B-2A5461831E6A}"/>
              </a:ext>
            </a:extLst>
          </p:cNvPr>
          <p:cNvSpPr txBox="1"/>
          <p:nvPr/>
        </p:nvSpPr>
        <p:spPr>
          <a:xfrm>
            <a:off x="7967387" y="6132827"/>
            <a:ext cx="1969766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9865"/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100K – Current Volume</a:t>
            </a:r>
          </a:p>
          <a:p>
            <a:pPr defTabSz="289865"/>
            <a:r>
              <a:rPr lang="en-US" sz="1268" b="1" dirty="0">
                <a:solidFill>
                  <a:srgbClr val="70AD47"/>
                </a:solidFill>
                <a:latin typeface="Calibri" panose="020F0502020204030204"/>
              </a:rPr>
              <a:t>(5%)</a:t>
            </a:r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 – </a:t>
            </a:r>
            <a:r>
              <a:rPr lang="en-US" sz="1268" b="1" dirty="0" err="1">
                <a:solidFill>
                  <a:prstClr val="black"/>
                </a:solidFill>
                <a:latin typeface="Calibri" panose="020F0502020204030204"/>
              </a:rPr>
              <a:t>MoM</a:t>
            </a:r>
            <a:r>
              <a:rPr lang="en-US" sz="1268" b="1" dirty="0">
                <a:solidFill>
                  <a:prstClr val="black"/>
                </a:solidFill>
                <a:latin typeface="Calibri" panose="020F0502020204030204"/>
              </a:rPr>
              <a:t> Change</a:t>
            </a:r>
            <a:endParaRPr lang="en-IN" sz="1268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249607-F140-4A18-8613-2081D3875BF3}"/>
              </a:ext>
            </a:extLst>
          </p:cNvPr>
          <p:cNvSpPr txBox="1"/>
          <p:nvPr/>
        </p:nvSpPr>
        <p:spPr>
          <a:xfrm>
            <a:off x="8626262" y="5849207"/>
            <a:ext cx="652014" cy="32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522" b="1" u="sng" dirty="0">
                <a:solidFill>
                  <a:prstClr val="black"/>
                </a:solidFill>
                <a:latin typeface="Calibri" panose="020F0502020204030204"/>
              </a:rPr>
              <a:t>Index</a:t>
            </a:r>
            <a:endParaRPr lang="en-IN" sz="1522" b="1" u="sng" dirty="0">
              <a:solidFill>
                <a:srgbClr val="70AD47"/>
              </a:solidFill>
              <a:latin typeface="Calibri" panose="020F0502020204030204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7E3ECB8-6C25-4DD6-A13C-A0EFCDD69FE8}"/>
              </a:ext>
            </a:extLst>
          </p:cNvPr>
          <p:cNvGrpSpPr/>
          <p:nvPr/>
        </p:nvGrpSpPr>
        <p:grpSpPr>
          <a:xfrm>
            <a:off x="2863497" y="1078006"/>
            <a:ext cx="2128065" cy="324388"/>
            <a:chOff x="1112655" y="6403463"/>
            <a:chExt cx="4107046" cy="51166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019831E-07D5-46F9-B420-C321B44563FD}"/>
                </a:ext>
              </a:extLst>
            </p:cNvPr>
            <p:cNvSpPr/>
            <p:nvPr/>
          </p:nvSpPr>
          <p:spPr>
            <a:xfrm>
              <a:off x="1112655" y="6403463"/>
              <a:ext cx="4107046" cy="511662"/>
            </a:xfrm>
            <a:prstGeom prst="rect">
              <a:avLst/>
            </a:prstGeom>
            <a:solidFill>
              <a:srgbClr val="0462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r>
                <a:rPr lang="en-US" sz="1014" dirty="0">
                  <a:solidFill>
                    <a:prstClr val="white"/>
                  </a:solidFill>
                  <a:latin typeface="Calibri" panose="020F0502020204030204"/>
                </a:rPr>
                <a:t>Trend 1 - </a:t>
              </a:r>
              <a:r>
                <a:rPr lang="en-US" sz="1014" dirty="0" err="1">
                  <a:solidFill>
                    <a:prstClr val="white"/>
                  </a:solidFill>
                  <a:latin typeface="Calibri" panose="020F0502020204030204"/>
                </a:rPr>
                <a:t>MicroBlading</a:t>
              </a:r>
              <a:endParaRPr lang="en-IN" sz="1014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A9D35751-4271-409E-9400-3182E27B1710}"/>
                </a:ext>
              </a:extLst>
            </p:cNvPr>
            <p:cNvSpPr/>
            <p:nvPr/>
          </p:nvSpPr>
          <p:spPr>
            <a:xfrm rot="10800000">
              <a:off x="4872711" y="6565147"/>
              <a:ext cx="190500" cy="228600"/>
            </a:xfrm>
            <a:prstGeom prst="triangle">
              <a:avLst/>
            </a:prstGeom>
            <a:solidFill>
              <a:srgbClr val="CFED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627970A-1F02-4B44-844B-BF9FE30D561C}"/>
              </a:ext>
            </a:extLst>
          </p:cNvPr>
          <p:cNvGrpSpPr/>
          <p:nvPr/>
        </p:nvGrpSpPr>
        <p:grpSpPr>
          <a:xfrm>
            <a:off x="5291876" y="1086932"/>
            <a:ext cx="1900855" cy="324388"/>
            <a:chOff x="1112655" y="6403463"/>
            <a:chExt cx="4107046" cy="51166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623B56F-289F-4606-B941-8D5075C0E9E0}"/>
                </a:ext>
              </a:extLst>
            </p:cNvPr>
            <p:cNvSpPr/>
            <p:nvPr/>
          </p:nvSpPr>
          <p:spPr>
            <a:xfrm>
              <a:off x="1112655" y="6403463"/>
              <a:ext cx="4107046" cy="511662"/>
            </a:xfrm>
            <a:prstGeom prst="rect">
              <a:avLst/>
            </a:prstGeom>
            <a:solidFill>
              <a:srgbClr val="0462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r>
                <a:rPr lang="en-US" sz="1014" dirty="0">
                  <a:solidFill>
                    <a:prstClr val="white"/>
                  </a:solidFill>
                  <a:latin typeface="Calibri" panose="020F0502020204030204"/>
                </a:rPr>
                <a:t>Trend 2 – Sunset Eyes</a:t>
              </a:r>
              <a:endParaRPr lang="en-IN" sz="1014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D6CA064C-A1F8-4CCE-902A-8ED802812462}"/>
                </a:ext>
              </a:extLst>
            </p:cNvPr>
            <p:cNvSpPr/>
            <p:nvPr/>
          </p:nvSpPr>
          <p:spPr>
            <a:xfrm rot="10800000">
              <a:off x="4872711" y="6565147"/>
              <a:ext cx="190500" cy="228600"/>
            </a:xfrm>
            <a:prstGeom prst="triangle">
              <a:avLst/>
            </a:prstGeom>
            <a:solidFill>
              <a:srgbClr val="CFED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9865"/>
              <a:endParaRPr lang="en-IN" sz="1141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08FF765-90FE-4122-8A45-F5E4B795EFC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46" y="1130703"/>
            <a:ext cx="231888" cy="23188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4275367-F0D7-43F3-9CE9-9B39CDDC954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772" y="1128719"/>
            <a:ext cx="231888" cy="231888"/>
          </a:xfrm>
          <a:prstGeom prst="rect">
            <a:avLst/>
          </a:prstGeom>
        </p:spPr>
      </p:pic>
      <p:graphicFrame>
        <p:nvGraphicFramePr>
          <p:cNvPr id="104" name="Chart 103">
            <a:extLst>
              <a:ext uri="{FF2B5EF4-FFF2-40B4-BE49-F238E27FC236}">
                <a16:creationId xmlns:a16="http://schemas.microsoft.com/office/drawing/2014/main" id="{C9088A8A-9D30-4CB4-9DF8-33D808FECFA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62019" y="3828267"/>
          <a:ext cx="4230712" cy="2579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95D1DAF-9167-4326-8BAC-D7FBC6609156}"/>
              </a:ext>
            </a:extLst>
          </p:cNvPr>
          <p:cNvSpPr txBox="1"/>
          <p:nvPr/>
        </p:nvSpPr>
        <p:spPr>
          <a:xfrm>
            <a:off x="5652179" y="3004250"/>
            <a:ext cx="1112610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50K    </a:t>
            </a:r>
            <a:r>
              <a:rPr lang="en-US" sz="1522" b="1" dirty="0">
                <a:solidFill>
                  <a:srgbClr val="FF0000"/>
                </a:solidFill>
                <a:latin typeface="Calibri" panose="020F0502020204030204"/>
              </a:rPr>
              <a:t>3%</a:t>
            </a:r>
            <a:endParaRPr lang="en-IN" sz="1775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CEC108DF-3794-40E8-B1F6-777052760D84}"/>
              </a:ext>
            </a:extLst>
          </p:cNvPr>
          <p:cNvSpPr/>
          <p:nvPr/>
        </p:nvSpPr>
        <p:spPr>
          <a:xfrm rot="10800000">
            <a:off x="6208483" y="3114641"/>
            <a:ext cx="129052" cy="13357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87B2DDE-2892-4076-ABF0-F33E1A9871BD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0"/>
          <a:stretch/>
        </p:blipFill>
        <p:spPr>
          <a:xfrm>
            <a:off x="3442453" y="2023393"/>
            <a:ext cx="869579" cy="857235"/>
          </a:xfrm>
          <a:prstGeom prst="rect">
            <a:avLst/>
          </a:prstGeom>
          <a:blipFill dpi="0" rotWithShape="1">
            <a:blip r:embed="rId17">
              <a:alphaModFix amt="54000"/>
            </a:blip>
            <a:srcRect/>
            <a:tile tx="0" ty="0" sx="100000" sy="100000" flip="none" algn="tl"/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A3F3203-0DED-4328-9B9C-846B453664AA}"/>
              </a:ext>
            </a:extLst>
          </p:cNvPr>
          <p:cNvSpPr/>
          <p:nvPr/>
        </p:nvSpPr>
        <p:spPr>
          <a:xfrm>
            <a:off x="3099952" y="1739785"/>
            <a:ext cx="1789272" cy="267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89865"/>
            <a:r>
              <a:rPr lang="en-US" sz="1141" dirty="0">
                <a:solidFill>
                  <a:prstClr val="white"/>
                </a:solidFill>
                <a:latin typeface="Calibri" panose="020F0502020204030204"/>
              </a:rPr>
              <a:t>Wishbone Winged Eyeliner</a:t>
            </a:r>
            <a:endParaRPr lang="en-IN" sz="888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B0A6C7-3C92-4E02-B1ED-4BF0E58E47B8}"/>
              </a:ext>
            </a:extLst>
          </p:cNvPr>
          <p:cNvSpPr txBox="1"/>
          <p:nvPr/>
        </p:nvSpPr>
        <p:spPr>
          <a:xfrm>
            <a:off x="3250788" y="2993723"/>
            <a:ext cx="1252909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9865"/>
            <a:r>
              <a:rPr lang="en-US" sz="1775" b="1" dirty="0">
                <a:solidFill>
                  <a:prstClr val="black"/>
                </a:solidFill>
                <a:latin typeface="Calibri" panose="020F0502020204030204"/>
              </a:rPr>
              <a:t>100K </a:t>
            </a:r>
            <a:r>
              <a:rPr lang="en-US" sz="1775" b="1" dirty="0">
                <a:solidFill>
                  <a:srgbClr val="70AD47"/>
                </a:solidFill>
                <a:latin typeface="Calibri" panose="020F0502020204030204"/>
              </a:rPr>
              <a:t>   </a:t>
            </a:r>
            <a:r>
              <a:rPr lang="en-US" sz="1522" b="1" dirty="0">
                <a:solidFill>
                  <a:srgbClr val="70AD47"/>
                </a:solidFill>
                <a:latin typeface="Calibri" panose="020F0502020204030204"/>
              </a:rPr>
              <a:t>5%</a:t>
            </a:r>
            <a:endParaRPr lang="en-IN" sz="1775" b="1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1EA1FBCE-85FD-44DA-964D-FA12FFC3F2B3}"/>
              </a:ext>
            </a:extLst>
          </p:cNvPr>
          <p:cNvSpPr/>
          <p:nvPr/>
        </p:nvSpPr>
        <p:spPr>
          <a:xfrm>
            <a:off x="3919993" y="3086898"/>
            <a:ext cx="129052" cy="13357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endParaRPr lang="en-IN" sz="114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844529-F32B-40FA-8730-7ECFE7ED0830}"/>
              </a:ext>
            </a:extLst>
          </p:cNvPr>
          <p:cNvSpPr/>
          <p:nvPr/>
        </p:nvSpPr>
        <p:spPr>
          <a:xfrm>
            <a:off x="3977050" y="4214897"/>
            <a:ext cx="1242830" cy="410846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865"/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Wishbone Winged Eyeliner</a:t>
            </a:r>
            <a:endParaRPr lang="en-IN" sz="12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17" name="Picture 16">
            <a:hlinkClick r:id="rId18" action="ppaction://hlinksldjump"/>
            <a:extLst>
              <a:ext uri="{FF2B5EF4-FFF2-40B4-BE49-F238E27FC236}">
                <a16:creationId xmlns:a16="http://schemas.microsoft.com/office/drawing/2014/main" id="{4068D34E-EB76-4711-BE60-75BF77C593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63326" y="5989818"/>
            <a:ext cx="835214" cy="8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1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36424" y="2104588"/>
            <a:ext cx="4343020" cy="10156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gray">
          <a:xfrm>
            <a:off x="213429" y="3459448"/>
            <a:ext cx="5147357" cy="259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tabLst>
                <a:tab pos="368379" algn="l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 You Have </a:t>
            </a:r>
            <a:b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Any Questions?</a:t>
            </a:r>
          </a:p>
          <a:p>
            <a:pPr eaLnBrk="0" hangingPunct="0">
              <a:spcBef>
                <a:spcPct val="20000"/>
              </a:spcBef>
              <a:tabLst>
                <a:tab pos="368379" algn="l"/>
              </a:tabLst>
              <a:defRPr/>
            </a:pPr>
            <a:b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0" hangingPunct="0">
              <a:spcBef>
                <a:spcPct val="20000"/>
              </a:spcBef>
              <a:tabLst>
                <a:tab pos="368379" algn="l"/>
              </a:tabLst>
              <a:defRPr/>
            </a:pP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  <a:hlinkClick r:id="" action="ppaction://noaction"/>
            </a:endParaRPr>
          </a:p>
          <a:p>
            <a:pPr eaLnBrk="0" hangingPunct="0">
              <a:spcBef>
                <a:spcPct val="20000"/>
              </a:spcBef>
              <a:tabLst>
                <a:tab pos="368379" algn="l"/>
              </a:tabLst>
              <a:defRPr/>
            </a:pPr>
            <a:endParaRPr lang="en-US" sz="1200" dirty="0">
              <a:solidFill>
                <a:schemeClr val="bg1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0" hangingPunct="0">
              <a:spcBef>
                <a:spcPct val="20000"/>
              </a:spcBef>
              <a:tabLst>
                <a:tab pos="368379" algn="l"/>
              </a:tabLst>
              <a:defRPr/>
            </a:pP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gray">
          <a:xfrm>
            <a:off x="328606" y="4153995"/>
            <a:ext cx="4970758" cy="2400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457200" eaLnBrk="0" hangingPunct="0">
              <a:lnSpc>
                <a:spcPct val="95000"/>
              </a:lnSpc>
            </a:pPr>
            <a:endParaRPr lang="en-US" b="1" noProof="1">
              <a:solidFill>
                <a:prstClr val="black"/>
              </a:solidFill>
              <a:ea typeface="Segoe UI" panose="020B0502040204020203" pitchFamily="34" charset="0"/>
              <a:cs typeface="Segoe UI" panose="020B0502040204020203" pitchFamily="34" charset="0"/>
              <a:hlinkClick r:id="rId2"/>
            </a:endParaRPr>
          </a:p>
          <a:p>
            <a:pPr algn="ctr" defTabSz="457200" eaLnBrk="0" hangingPunct="0">
              <a:lnSpc>
                <a:spcPct val="95000"/>
              </a:lnSpc>
            </a:pPr>
            <a:endParaRPr lang="en-IN" b="1" noProof="1">
              <a:solidFill>
                <a:prstClr val="black"/>
              </a:solidFill>
              <a:ea typeface="Segoe UI" panose="020B0502040204020203" pitchFamily="34" charset="0"/>
              <a:cs typeface="Segoe UI" panose="020B0502040204020203" pitchFamily="34" charset="0"/>
              <a:hlinkClick r:id="rId2"/>
            </a:endParaRPr>
          </a:p>
          <a:p>
            <a:pPr algn="ctr" defTabSz="457200" eaLnBrk="0" hangingPunct="0">
              <a:lnSpc>
                <a:spcPct val="95000"/>
              </a:lnSpc>
            </a:pPr>
            <a:endParaRPr lang="en-IN" b="1" noProof="1">
              <a:solidFill>
                <a:prstClr val="black"/>
              </a:solidFill>
              <a:ea typeface="Segoe UI" panose="020B0502040204020203" pitchFamily="34" charset="0"/>
              <a:cs typeface="Segoe UI" panose="020B0502040204020203" pitchFamily="34" charset="0"/>
              <a:hlinkClick r:id="rId2"/>
            </a:endParaRPr>
          </a:p>
          <a:p>
            <a:pPr algn="ctr" defTabSz="457200" eaLnBrk="0" hangingPunct="0">
              <a:lnSpc>
                <a:spcPct val="95000"/>
              </a:lnSpc>
            </a:pPr>
            <a:endParaRPr lang="en-IN" b="1" noProof="1">
              <a:solidFill>
                <a:prstClr val="black"/>
              </a:solidFill>
              <a:ea typeface="Segoe UI" panose="020B0502040204020203" pitchFamily="34" charset="0"/>
              <a:cs typeface="Segoe UI" panose="020B0502040204020203" pitchFamily="34" charset="0"/>
              <a:hlinkClick r:id="rId2"/>
            </a:endParaRPr>
          </a:p>
          <a:p>
            <a:pPr algn="ctr" defTabSz="457200" eaLnBrk="0" hangingPunct="0">
              <a:lnSpc>
                <a:spcPct val="95000"/>
              </a:lnSpc>
            </a:pPr>
            <a:endParaRPr lang="en-IN" b="1" noProof="1">
              <a:solidFill>
                <a:prstClr val="black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457200" eaLnBrk="0" hangingPunct="0">
              <a:lnSpc>
                <a:spcPct val="95000"/>
              </a:lnSpc>
            </a:pPr>
            <a:r>
              <a:rPr lang="en-IN" b="1" noProof="1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www.LatentView.com</a:t>
            </a:r>
          </a:p>
          <a:p>
            <a:pPr algn="ctr" defTabSz="457200" eaLnBrk="0" hangingPunct="0">
              <a:lnSpc>
                <a:spcPct val="95000"/>
              </a:lnSpc>
            </a:pPr>
            <a:r>
              <a:rPr lang="en-IN" sz="14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|  Princeton  |  San Jose  |  Seattle  |  London  | </a:t>
            </a:r>
          </a:p>
          <a:p>
            <a:pPr algn="ctr" defTabSz="457200" eaLnBrk="0" hangingPunct="0">
              <a:lnSpc>
                <a:spcPct val="95000"/>
              </a:lnSpc>
            </a:pPr>
            <a:r>
              <a:rPr lang="en-IN" sz="1400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Chennai  |  Singapore  |</a:t>
            </a:r>
          </a:p>
          <a:p>
            <a:pPr algn="ctr" defTabSz="457200" eaLnBrk="0" hangingPunct="0">
              <a:lnSpc>
                <a:spcPct val="95000"/>
              </a:lnSpc>
            </a:pPr>
            <a:endParaRPr lang="de-DE" sz="1400" b="1" dirty="0">
              <a:solidFill>
                <a:prstClr val="black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7858" y="4570521"/>
            <a:ext cx="41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Email: Shalabh@latentview.com </a:t>
            </a:r>
          </a:p>
        </p:txBody>
      </p:sp>
    </p:spTree>
    <p:extLst>
      <p:ext uri="{BB962C8B-B14F-4D97-AF65-F5344CB8AC3E}">
        <p14:creationId xmlns:p14="http://schemas.microsoft.com/office/powerpoint/2010/main" val="162066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8A91-067D-4F1D-8838-807A9993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39" y="2766559"/>
            <a:ext cx="8423313" cy="1015663"/>
          </a:xfrm>
        </p:spPr>
        <p:txBody>
          <a:bodyPr/>
          <a:lstStyle/>
          <a:p>
            <a:r>
              <a:rPr lang="en-IN" dirty="0"/>
              <a:t>An Introduction to LatentView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0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51CE8-1AD3-416C-BA10-97B69D5F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4" y="98444"/>
            <a:ext cx="3823786" cy="430887"/>
          </a:xfrm>
        </p:spPr>
        <p:txBody>
          <a:bodyPr/>
          <a:lstStyle/>
          <a:p>
            <a:r>
              <a:rPr lang="en-IN" dirty="0"/>
              <a:t>LatentView at a glance</a:t>
            </a:r>
            <a:endParaRPr lang="en-US" dirty="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70F30206-FC8B-4A71-8251-934FDE5BE859}"/>
              </a:ext>
            </a:extLst>
          </p:cNvPr>
          <p:cNvSpPr/>
          <p:nvPr/>
        </p:nvSpPr>
        <p:spPr bwMode="auto">
          <a:xfrm>
            <a:off x="502948" y="3276698"/>
            <a:ext cx="11013863" cy="1855004"/>
          </a:xfrm>
          <a:prstGeom prst="roundRect">
            <a:avLst/>
          </a:prstGeom>
          <a:noFill/>
          <a:ln w="12700">
            <a:solidFill>
              <a:srgbClr val="5A5A5A"/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>
              <a:defRPr/>
            </a:pPr>
            <a:endParaRPr lang="en-IN" kern="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245A36-CF43-4CD6-9726-C88AAA657D0D}"/>
              </a:ext>
            </a:extLst>
          </p:cNvPr>
          <p:cNvSpPr txBox="1"/>
          <p:nvPr/>
        </p:nvSpPr>
        <p:spPr>
          <a:xfrm>
            <a:off x="2402433" y="4501722"/>
            <a:ext cx="1658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IN" sz="1200" i="1" kern="0" dirty="0">
                <a:solidFill>
                  <a:srgbClr val="17436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2009-2016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3597725-2C85-4001-ADC6-56C91E6AE2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901" y="3603282"/>
            <a:ext cx="1188611" cy="117543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2DA1776-73BC-4953-85F6-482613F00C15}"/>
              </a:ext>
            </a:extLst>
          </p:cNvPr>
          <p:cNvSpPr/>
          <p:nvPr/>
        </p:nvSpPr>
        <p:spPr>
          <a:xfrm>
            <a:off x="2897901" y="2770017"/>
            <a:ext cx="5934633" cy="324000"/>
          </a:xfrm>
          <a:prstGeom prst="rect">
            <a:avLst/>
          </a:prstGeom>
          <a:solidFill>
            <a:srgbClr val="E7E6E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Where we are featured..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67AA92-6EC0-4BCC-95EE-3C6CFDF39611}"/>
              </a:ext>
            </a:extLst>
          </p:cNvPr>
          <p:cNvGrpSpPr/>
          <p:nvPr/>
        </p:nvGrpSpPr>
        <p:grpSpPr>
          <a:xfrm>
            <a:off x="502948" y="990916"/>
            <a:ext cx="11259824" cy="1581754"/>
            <a:chOff x="545899" y="1678138"/>
            <a:chExt cx="11259824" cy="158175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6D5D803-5118-46E8-A145-2D4314CBB3E9}"/>
                </a:ext>
              </a:extLst>
            </p:cNvPr>
            <p:cNvSpPr/>
            <p:nvPr/>
          </p:nvSpPr>
          <p:spPr>
            <a:xfrm>
              <a:off x="545899" y="1678138"/>
              <a:ext cx="11013864" cy="1581754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45" name="Group 45">
              <a:extLst>
                <a:ext uri="{FF2B5EF4-FFF2-40B4-BE49-F238E27FC236}">
                  <a16:creationId xmlns:a16="http://schemas.microsoft.com/office/drawing/2014/main" id="{72D24D6C-58F1-484D-9FF8-89A7DD439E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12295" y="1829671"/>
              <a:ext cx="2418990" cy="1106083"/>
              <a:chOff x="355186" y="1252038"/>
              <a:chExt cx="1687746" cy="97500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931DA4C-BFE3-4391-BCB9-86F42F567CEC}"/>
                  </a:ext>
                </a:extLst>
              </p:cNvPr>
              <p:cNvSpPr/>
              <p:nvPr/>
            </p:nvSpPr>
            <p:spPr>
              <a:xfrm>
                <a:off x="412979" y="1311749"/>
                <a:ext cx="960952" cy="813907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 lIns="91440" tIns="45720" rIns="91440" bIns="4572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FABAB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550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CC0C01-7B70-4560-AE81-D7D93B65ADCD}"/>
                  </a:ext>
                </a:extLst>
              </p:cNvPr>
              <p:cNvSpPr txBox="1"/>
              <p:nvPr/>
            </p:nvSpPr>
            <p:spPr>
              <a:xfrm>
                <a:off x="355186" y="1252038"/>
                <a:ext cx="748188" cy="2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Over</a:t>
                </a:r>
                <a:endPara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3E4627-706D-4682-AF13-13D14CB4632F}"/>
                  </a:ext>
                </a:extLst>
              </p:cNvPr>
              <p:cNvSpPr txBox="1"/>
              <p:nvPr/>
            </p:nvSpPr>
            <p:spPr>
              <a:xfrm>
                <a:off x="439753" y="1982868"/>
                <a:ext cx="1603179" cy="2441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People Strong</a:t>
                </a:r>
                <a:endPara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03DDA6E-DC01-4807-85AA-FD0865A8D4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88143" y="1834902"/>
              <a:ext cx="3983586" cy="1153782"/>
              <a:chOff x="-69566" y="1312278"/>
              <a:chExt cx="2500257" cy="1017049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B876A0-D13C-44A7-849A-91DDDF875C07}"/>
                  </a:ext>
                </a:extLst>
              </p:cNvPr>
              <p:cNvSpPr/>
              <p:nvPr/>
            </p:nvSpPr>
            <p:spPr>
              <a:xfrm>
                <a:off x="142838" y="1439090"/>
                <a:ext cx="1418814" cy="813907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 lIns="91440" tIns="45720" rIns="91440" bIns="4572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95+ %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594B0DD-8585-4E20-A2C6-17EB149A7377}"/>
                  </a:ext>
                </a:extLst>
              </p:cNvPr>
              <p:cNvSpPr txBox="1"/>
              <p:nvPr/>
            </p:nvSpPr>
            <p:spPr>
              <a:xfrm>
                <a:off x="-69566" y="1312278"/>
                <a:ext cx="2500257" cy="2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Growing at an average of over </a:t>
                </a:r>
                <a:endPara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E81CFF-CB02-417C-BB8D-C8B6A6147401}"/>
                  </a:ext>
                </a:extLst>
              </p:cNvPr>
              <p:cNvSpPr txBox="1"/>
              <p:nvPr/>
            </p:nvSpPr>
            <p:spPr>
              <a:xfrm>
                <a:off x="-40327" y="2085155"/>
                <a:ext cx="2070877" cy="2441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YoY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over last 5 years</a:t>
                </a:r>
                <a:endPara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177C368-0B58-4E2E-B1D2-4174D0399394}"/>
                </a:ext>
              </a:extLst>
            </p:cNvPr>
            <p:cNvGrpSpPr/>
            <p:nvPr/>
          </p:nvGrpSpPr>
          <p:grpSpPr>
            <a:xfrm>
              <a:off x="603005" y="1802783"/>
              <a:ext cx="2693905" cy="1336612"/>
              <a:chOff x="-137801" y="1593587"/>
              <a:chExt cx="2036696" cy="1336612"/>
            </a:xfrm>
          </p:grpSpPr>
          <p:grpSp>
            <p:nvGrpSpPr>
              <p:cNvPr id="52" name="Group 45">
                <a:extLst>
                  <a:ext uri="{FF2B5EF4-FFF2-40B4-BE49-F238E27FC236}">
                    <a16:creationId xmlns:a16="http://schemas.microsoft.com/office/drawing/2014/main" id="{E8F14AB1-D2F7-4E80-8066-E83DED4176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12218" y="1593587"/>
                <a:ext cx="1641920" cy="996255"/>
                <a:chOff x="-337017" y="1259482"/>
                <a:chExt cx="1487902" cy="878188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CA1F886-F064-4348-9D9E-1EDACBD1509B}"/>
                    </a:ext>
                  </a:extLst>
                </p:cNvPr>
                <p:cNvSpPr/>
                <p:nvPr/>
              </p:nvSpPr>
              <p:spPr>
                <a:xfrm>
                  <a:off x="-207806" y="1323765"/>
                  <a:ext cx="1215982" cy="8139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2006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7A5974F-8FE9-4066-9BF2-87EECA30FD6A}"/>
                    </a:ext>
                  </a:extLst>
                </p:cNvPr>
                <p:cNvSpPr txBox="1"/>
                <p:nvPr/>
              </p:nvSpPr>
              <p:spPr>
                <a:xfrm>
                  <a:off x="-337017" y="1259482"/>
                  <a:ext cx="1487902" cy="27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85000"/>
                        </a:srgbClr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Founded in</a:t>
                  </a:r>
                  <a:endParaRPr kumimoji="0" lang="en-I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F0F69F-0EA1-4400-A173-00C52999272C}"/>
                  </a:ext>
                </a:extLst>
              </p:cNvPr>
              <p:cNvSpPr txBox="1"/>
              <p:nvPr/>
            </p:nvSpPr>
            <p:spPr>
              <a:xfrm>
                <a:off x="-137801" y="2468534"/>
                <a:ext cx="2036696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Princeton, San Jose, Chicago, Chennai, London, Singapore</a:t>
                </a:r>
                <a:endPara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Group 45">
              <a:extLst>
                <a:ext uri="{FF2B5EF4-FFF2-40B4-BE49-F238E27FC236}">
                  <a16:creationId xmlns:a16="http://schemas.microsoft.com/office/drawing/2014/main" id="{9414B078-2FFD-4967-96E1-06F1493DF3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77129" y="1843750"/>
              <a:ext cx="2428594" cy="1127240"/>
              <a:chOff x="353856" y="1273114"/>
              <a:chExt cx="1694447" cy="993652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A1EAF7-072D-48BD-89B6-7F059C1AFDE4}"/>
                  </a:ext>
                </a:extLst>
              </p:cNvPr>
              <p:cNvSpPr/>
              <p:nvPr/>
            </p:nvSpPr>
            <p:spPr>
              <a:xfrm>
                <a:off x="364841" y="1342032"/>
                <a:ext cx="1024703" cy="813907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 lIns="91440" tIns="45720" rIns="91440" bIns="4572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FABAB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20+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E997891-C4EE-4DCB-81D7-3314CCB2D102}"/>
                  </a:ext>
                </a:extLst>
              </p:cNvPr>
              <p:cNvSpPr txBox="1"/>
              <p:nvPr/>
            </p:nvSpPr>
            <p:spPr>
              <a:xfrm>
                <a:off x="353856" y="1273114"/>
                <a:ext cx="748188" cy="2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Work with</a:t>
                </a:r>
                <a:endPara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211089-D22D-415C-8C18-380D3B0A3E70}"/>
                  </a:ext>
                </a:extLst>
              </p:cNvPr>
              <p:cNvSpPr txBox="1"/>
              <p:nvPr/>
            </p:nvSpPr>
            <p:spPr>
              <a:xfrm>
                <a:off x="445124" y="2022594"/>
                <a:ext cx="1603179" cy="24417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Fortune 500 Firms</a:t>
                </a:r>
                <a:endPara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BFEB79FD-1C04-4AB5-971C-50DB82C864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318" y="3866142"/>
            <a:ext cx="2637064" cy="728744"/>
          </a:xfrm>
          <a:prstGeom prst="rect">
            <a:avLst/>
          </a:prstGeom>
        </p:spPr>
      </p:pic>
      <p:pic>
        <p:nvPicPr>
          <p:cNvPr id="63" name="Picture 4" descr="http://www.indiaemerging20.com/images/logo-mobile.png">
            <a:extLst>
              <a:ext uri="{FF2B5EF4-FFF2-40B4-BE49-F238E27FC236}">
                <a16:creationId xmlns:a16="http://schemas.microsoft.com/office/drawing/2014/main" id="{0DABB905-B437-436C-95A8-14F81D2EA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176" y="4186443"/>
            <a:ext cx="1856429" cy="48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6478368-082A-4B0C-9A03-79D777B03B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73" y="3361988"/>
            <a:ext cx="1585340" cy="168442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9906994-2C6C-4084-B779-01F630E426FE}"/>
              </a:ext>
            </a:extLst>
          </p:cNvPr>
          <p:cNvGrpSpPr/>
          <p:nvPr/>
        </p:nvGrpSpPr>
        <p:grpSpPr>
          <a:xfrm>
            <a:off x="502948" y="5402910"/>
            <a:ext cx="11013863" cy="785837"/>
            <a:chOff x="753582" y="5742948"/>
            <a:chExt cx="10686025" cy="78583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40CEDA9-BACE-4FCA-8954-3A07399D0184}"/>
                </a:ext>
              </a:extLst>
            </p:cNvPr>
            <p:cNvSpPr/>
            <p:nvPr/>
          </p:nvSpPr>
          <p:spPr>
            <a:xfrm>
              <a:off x="753582" y="5742948"/>
              <a:ext cx="10670270" cy="785837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rgbClr val="2F3542">
                  <a:shade val="50000"/>
                </a:srgbClr>
              </a:solidFill>
              <a:prstDash val="solid"/>
              <a:miter lim="800000"/>
            </a:ln>
            <a:effectLst>
              <a:softEdge rad="3175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FA583E6-5477-4B10-824B-9DA78BBD54BA}"/>
                </a:ext>
              </a:extLst>
            </p:cNvPr>
            <p:cNvSpPr/>
            <p:nvPr/>
          </p:nvSpPr>
          <p:spPr>
            <a:xfrm>
              <a:off x="1836621" y="5848558"/>
              <a:ext cx="28933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Fira Sans" pitchFamily="34" charset="0"/>
                  <a:cs typeface="Segoe UI" panose="020B0502040204020203" pitchFamily="34" charset="0"/>
                </a:rPr>
                <a:t>&gt;50% of new business through direct referrals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018A588-80E0-4689-B4B5-B0C339F7A344}"/>
                </a:ext>
              </a:extLst>
            </p:cNvPr>
            <p:cNvSpPr/>
            <p:nvPr/>
          </p:nvSpPr>
          <p:spPr>
            <a:xfrm>
              <a:off x="8799461" y="5969787"/>
              <a:ext cx="26401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Fira Sans" pitchFamily="34" charset="0"/>
                  <a:cs typeface="Segoe UI" panose="020B0502040204020203" pitchFamily="34" charset="0"/>
                </a:rPr>
                <a:t>Repeat business at &gt; 85%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A86043E-C040-406E-B670-55D291072089}"/>
                </a:ext>
              </a:extLst>
            </p:cNvPr>
            <p:cNvSpPr/>
            <p:nvPr/>
          </p:nvSpPr>
          <p:spPr>
            <a:xfrm>
              <a:off x="5395434" y="5848558"/>
              <a:ext cx="233548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Fira Sans" pitchFamily="34" charset="0"/>
                  <a:cs typeface="Segoe UI" panose="020B0502040204020203" pitchFamily="34" charset="0"/>
                </a:rPr>
                <a:t>Average client relationship is 5 years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66DF386-99DF-4204-8ACA-14A94C12E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9" r="13056" b="13240"/>
            <a:stretch/>
          </p:blipFill>
          <p:spPr>
            <a:xfrm>
              <a:off x="8396350" y="5889120"/>
              <a:ext cx="403111" cy="46911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C2309B9-2D02-45CA-8043-22A203214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0" t="3005" r="9300" b="17747"/>
            <a:stretch/>
          </p:blipFill>
          <p:spPr>
            <a:xfrm flipH="1">
              <a:off x="4883700" y="5875913"/>
              <a:ext cx="510793" cy="49552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CCECFE2-D5E3-45DE-A499-F91A12548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1" t="8639" r="7609" b="24319"/>
            <a:stretch/>
          </p:blipFill>
          <p:spPr>
            <a:xfrm>
              <a:off x="1268960" y="5809924"/>
              <a:ext cx="587814" cy="627505"/>
            </a:xfrm>
            <a:prstGeom prst="rect">
              <a:avLst/>
            </a:prstGeom>
          </p:spPr>
        </p:pic>
      </p:grpSp>
      <p:pic>
        <p:nvPicPr>
          <p:cNvPr id="73" name="Picture 2" descr="Image result for forbes logo">
            <a:extLst>
              <a:ext uri="{FF2B5EF4-FFF2-40B4-BE49-F238E27FC236}">
                <a16:creationId xmlns:a16="http://schemas.microsoft.com/office/drawing/2014/main" id="{1970DC0F-5D89-490D-9573-E387AEAC5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177" y="3600042"/>
            <a:ext cx="1594383" cy="4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42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A78EB-A509-4C63-B4BB-2EA88A88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3322F8-3055-4F63-99D0-857F599E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4" y="98444"/>
            <a:ext cx="3183161" cy="430887"/>
          </a:xfrm>
        </p:spPr>
        <p:txBody>
          <a:bodyPr/>
          <a:lstStyle/>
          <a:p>
            <a:r>
              <a:rPr lang="en-IN" dirty="0"/>
              <a:t>Who we work with</a:t>
            </a:r>
            <a:endParaRPr lang="en-US" dirty="0"/>
          </a:p>
        </p:txBody>
      </p:sp>
      <p:pic>
        <p:nvPicPr>
          <p:cNvPr id="4" name="Picture 2" descr="Image result for expedia logo">
            <a:extLst>
              <a:ext uri="{FF2B5EF4-FFF2-40B4-BE49-F238E27FC236}">
                <a16:creationId xmlns:a16="http://schemas.microsoft.com/office/drawing/2014/main" id="{98958090-8F36-4272-82E7-B3440B9B3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12" y="5063360"/>
            <a:ext cx="1573580" cy="4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united logo">
            <a:extLst>
              <a:ext uri="{FF2B5EF4-FFF2-40B4-BE49-F238E27FC236}">
                <a16:creationId xmlns:a16="http://schemas.microsoft.com/office/drawing/2014/main" id="{10970523-A5DD-4710-A4F1-5748DCB5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509" y="5134319"/>
            <a:ext cx="1737504" cy="30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C0CAC-FC2E-4063-991D-1C219F08FB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317" y="2338041"/>
            <a:ext cx="1177886" cy="38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92A31-5389-44AF-A640-02B80CDB13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9" y="2222708"/>
            <a:ext cx="1653829" cy="443537"/>
          </a:xfrm>
          <a:prstGeom prst="rect">
            <a:avLst/>
          </a:prstGeom>
        </p:spPr>
      </p:pic>
      <p:pic>
        <p:nvPicPr>
          <p:cNvPr id="9" name="Picture 24" descr="Image result for mcdonalds logo transparent background">
            <a:extLst>
              <a:ext uri="{FF2B5EF4-FFF2-40B4-BE49-F238E27FC236}">
                <a16:creationId xmlns:a16="http://schemas.microsoft.com/office/drawing/2014/main" id="{66071314-02AB-4C39-9C8F-E2E9C9D96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91" y="2230412"/>
            <a:ext cx="721219" cy="60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2" descr="Image result for sears logo transparent">
            <a:extLst>
              <a:ext uri="{FF2B5EF4-FFF2-40B4-BE49-F238E27FC236}">
                <a16:creationId xmlns:a16="http://schemas.microsoft.com/office/drawing/2014/main" id="{88F73A92-38F1-45BD-9A60-699F0416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34" y="5087768"/>
            <a:ext cx="1166022" cy="30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Image result for microsoft logo transparent background">
            <a:extLst>
              <a:ext uri="{FF2B5EF4-FFF2-40B4-BE49-F238E27FC236}">
                <a16:creationId xmlns:a16="http://schemas.microsoft.com/office/drawing/2014/main" id="{64E4F1FA-87A2-4FC8-8566-3E687C39C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697" y="1224685"/>
            <a:ext cx="1986896" cy="7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 descr="Image result for bmw logo transparent background">
            <a:extLst>
              <a:ext uri="{FF2B5EF4-FFF2-40B4-BE49-F238E27FC236}">
                <a16:creationId xmlns:a16="http://schemas.microsoft.com/office/drawing/2014/main" id="{939A823F-764F-4BF5-A6B2-8F2560CF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413" y="1254433"/>
            <a:ext cx="665709" cy="66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facebook logo">
            <a:extLst>
              <a:ext uri="{FF2B5EF4-FFF2-40B4-BE49-F238E27FC236}">
                <a16:creationId xmlns:a16="http://schemas.microsoft.com/office/drawing/2014/main" id="{51F51609-80BD-4F1F-B130-9FBF870B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40" y="1146157"/>
            <a:ext cx="898924" cy="8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Google logo">
            <a:extLst>
              <a:ext uri="{FF2B5EF4-FFF2-40B4-BE49-F238E27FC236}">
                <a16:creationId xmlns:a16="http://schemas.microsoft.com/office/drawing/2014/main" id="{BF682E09-6F45-4AB5-AD35-4E871FED7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527" y="1382768"/>
            <a:ext cx="1259469" cy="4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sysco logo">
            <a:extLst>
              <a:ext uri="{FF2B5EF4-FFF2-40B4-BE49-F238E27FC236}">
                <a16:creationId xmlns:a16="http://schemas.microsoft.com/office/drawing/2014/main" id="{E68A294E-4F0F-4C05-91AF-C1672BBC8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53" y="2312464"/>
            <a:ext cx="1139384" cy="4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whirlpool logo">
            <a:extLst>
              <a:ext uri="{FF2B5EF4-FFF2-40B4-BE49-F238E27FC236}">
                <a16:creationId xmlns:a16="http://schemas.microsoft.com/office/drawing/2014/main" id="{ADF45CBA-42CA-4D5E-9424-60CFC6889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224" y="3202093"/>
            <a:ext cx="1302077" cy="43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6" descr="Image result for sony pictures logo transparent">
            <a:extLst>
              <a:ext uri="{FF2B5EF4-FFF2-40B4-BE49-F238E27FC236}">
                <a16:creationId xmlns:a16="http://schemas.microsoft.com/office/drawing/2014/main" id="{36FA233F-7ECB-4644-A0A4-D13FC5936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5" y="3177790"/>
            <a:ext cx="1263934" cy="44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4" descr="Image result for Philips logo transparent">
            <a:extLst>
              <a:ext uri="{FF2B5EF4-FFF2-40B4-BE49-F238E27FC236}">
                <a16:creationId xmlns:a16="http://schemas.microsoft.com/office/drawing/2014/main" id="{845D1BB3-F694-41DA-BD55-AD3F7695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378" y="3276109"/>
            <a:ext cx="1356844" cy="24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6" descr="Image result for ebay logo transparent">
            <a:extLst>
              <a:ext uri="{FF2B5EF4-FFF2-40B4-BE49-F238E27FC236}">
                <a16:creationId xmlns:a16="http://schemas.microsoft.com/office/drawing/2014/main" id="{816A120F-5CD3-441D-8419-D4DBA058D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03" y="5014677"/>
            <a:ext cx="1244394" cy="5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almart logo">
            <a:extLst>
              <a:ext uri="{FF2B5EF4-FFF2-40B4-BE49-F238E27FC236}">
                <a16:creationId xmlns:a16="http://schemas.microsoft.com/office/drawing/2014/main" id="{002BB18E-2383-46AD-BA25-396E4DF5D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09" y="3144629"/>
            <a:ext cx="2050473" cy="5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Image result for metlife logo transparent">
            <a:extLst>
              <a:ext uri="{FF2B5EF4-FFF2-40B4-BE49-F238E27FC236}">
                <a16:creationId xmlns:a16="http://schemas.microsoft.com/office/drawing/2014/main" id="{16D4FBD8-2CDD-4FF3-B2E3-C327DE27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587" y="4153828"/>
            <a:ext cx="1392082" cy="32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0" descr="Image result for PayPal logo transparent">
            <a:extLst>
              <a:ext uri="{FF2B5EF4-FFF2-40B4-BE49-F238E27FC236}">
                <a16:creationId xmlns:a16="http://schemas.microsoft.com/office/drawing/2014/main" id="{981B17E4-FA18-4443-83C5-FC611576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913" y="4099822"/>
            <a:ext cx="1258203" cy="43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mage result for standard life investments transparent logo">
            <a:extLst>
              <a:ext uri="{FF2B5EF4-FFF2-40B4-BE49-F238E27FC236}">
                <a16:creationId xmlns:a16="http://schemas.microsoft.com/office/drawing/2014/main" id="{110431F7-795C-4E4B-AC9B-1B88A0E4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36" y="4072493"/>
            <a:ext cx="1401324" cy="48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franklin templeton logo">
            <a:extLst>
              <a:ext uri="{FF2B5EF4-FFF2-40B4-BE49-F238E27FC236}">
                <a16:creationId xmlns:a16="http://schemas.microsoft.com/office/drawing/2014/main" id="{622AFFF3-BABA-4ABE-8157-65BAFC5AA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93" y="3879073"/>
            <a:ext cx="1700241" cy="8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3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DD422-1179-4CE4-BC5F-9F759C63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2C2F8-CC18-47EA-B40B-1FF889930A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EF67D-7B86-4E88-9214-D90A04CD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4" y="98444"/>
            <a:ext cx="2107354" cy="430887"/>
          </a:xfrm>
        </p:spPr>
        <p:txBody>
          <a:bodyPr/>
          <a:lstStyle/>
          <a:p>
            <a:r>
              <a:rPr lang="en-IN" dirty="0"/>
              <a:t>What we do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912959-6B41-4DD8-BA3D-4D089EB3A03D}"/>
              </a:ext>
            </a:extLst>
          </p:cNvPr>
          <p:cNvSpPr txBox="1"/>
          <p:nvPr/>
        </p:nvSpPr>
        <p:spPr>
          <a:xfrm>
            <a:off x="1097990" y="1679628"/>
            <a:ext cx="9996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 empower customers in their </a:t>
            </a:r>
            <a:r>
              <a:rPr kumimoji="0" lang="en-IN" sz="24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digital transformation 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journey by helping them move up the </a:t>
            </a:r>
            <a:r>
              <a:rPr kumimoji="0" lang="en-IN" sz="24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analytics maturity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curve through </a:t>
            </a:r>
            <a:r>
              <a:rPr kumimoji="0" lang="en-IN" sz="24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actionable insights 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that leads to </a:t>
            </a:r>
            <a:r>
              <a:rPr kumimoji="0" lang="en-IN" sz="24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data-driven decisions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346749-7D8F-4850-95A1-87FC14A237ED}"/>
              </a:ext>
            </a:extLst>
          </p:cNvPr>
          <p:cNvSpPr/>
          <p:nvPr/>
        </p:nvSpPr>
        <p:spPr>
          <a:xfrm>
            <a:off x="973089" y="1534058"/>
            <a:ext cx="10120923" cy="1437331"/>
          </a:xfrm>
          <a:prstGeom prst="rect">
            <a:avLst/>
          </a:prstGeom>
          <a:noFill/>
          <a:ln w="6350" cap="flat" cmpd="sng" algn="ctr">
            <a:solidFill>
              <a:srgbClr val="E7E6E6">
                <a:lumMod val="7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802A-02C7-42CF-993E-552858163D6D}"/>
              </a:ext>
            </a:extLst>
          </p:cNvPr>
          <p:cNvGrpSpPr/>
          <p:nvPr/>
        </p:nvGrpSpPr>
        <p:grpSpPr>
          <a:xfrm>
            <a:off x="8295576" y="3847240"/>
            <a:ext cx="4202455" cy="1203491"/>
            <a:chOff x="1646943" y="4076971"/>
            <a:chExt cx="4202455" cy="120349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99BBB2-48DE-4AE7-A337-15B1CD1D517A}"/>
                </a:ext>
              </a:extLst>
            </p:cNvPr>
            <p:cNvSpPr txBox="1"/>
            <p:nvPr/>
          </p:nvSpPr>
          <p:spPr>
            <a:xfrm>
              <a:off x="1646943" y="4076971"/>
              <a:ext cx="34297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284379"/>
                  </a:solidFill>
                  <a:effectLst/>
                  <a:uLnTx/>
                  <a:uFillTx/>
                </a:rPr>
                <a:t>ACTIONABLE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70D4B0-ACC7-467D-9F23-EE5A2A19A335}"/>
                </a:ext>
              </a:extLst>
            </p:cNvPr>
            <p:cNvSpPr txBox="1"/>
            <p:nvPr/>
          </p:nvSpPr>
          <p:spPr>
            <a:xfrm>
              <a:off x="2120614" y="4511021"/>
              <a:ext cx="37287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</a:rPr>
                <a:t>INSIGHTS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B2B4DC-91E3-4EF1-9B8E-8B17185B0E0C}"/>
              </a:ext>
            </a:extLst>
          </p:cNvPr>
          <p:cNvGrpSpPr/>
          <p:nvPr/>
        </p:nvGrpSpPr>
        <p:grpSpPr>
          <a:xfrm>
            <a:off x="655763" y="3493710"/>
            <a:ext cx="7503219" cy="2031184"/>
            <a:chOff x="655763" y="3493710"/>
            <a:chExt cx="7503219" cy="2031184"/>
          </a:xfrm>
        </p:grpSpPr>
        <p:sp>
          <p:nvSpPr>
            <p:cNvPr id="28" name="Equal 6">
              <a:extLst>
                <a:ext uri="{FF2B5EF4-FFF2-40B4-BE49-F238E27FC236}">
                  <a16:creationId xmlns:a16="http://schemas.microsoft.com/office/drawing/2014/main" id="{6EEDE1A7-C876-4077-B2C9-F0A8A5A74C5A}"/>
                </a:ext>
              </a:extLst>
            </p:cNvPr>
            <p:cNvSpPr/>
            <p:nvPr/>
          </p:nvSpPr>
          <p:spPr>
            <a:xfrm>
              <a:off x="7463523" y="4153294"/>
              <a:ext cx="695459" cy="406112"/>
            </a:xfrm>
            <a:prstGeom prst="mathEqual">
              <a:avLst>
                <a:gd name="adj1" fmla="val 23520"/>
                <a:gd name="adj2" fmla="val 40275"/>
              </a:avLst>
            </a:prstGeom>
            <a:solidFill>
              <a:srgbClr val="2F3542"/>
            </a:solidFill>
            <a:ln w="12700" cap="flat" cmpd="sng" algn="ctr">
              <a:solidFill>
                <a:srgbClr val="2F354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Plus 7">
              <a:extLst>
                <a:ext uri="{FF2B5EF4-FFF2-40B4-BE49-F238E27FC236}">
                  <a16:creationId xmlns:a16="http://schemas.microsoft.com/office/drawing/2014/main" id="{47E53181-1D64-4C04-929D-365DED9748BE}"/>
                </a:ext>
              </a:extLst>
            </p:cNvPr>
            <p:cNvSpPr/>
            <p:nvPr/>
          </p:nvSpPr>
          <p:spPr>
            <a:xfrm>
              <a:off x="4145348" y="4850363"/>
              <a:ext cx="357753" cy="386588"/>
            </a:xfrm>
            <a:prstGeom prst="mathPlus">
              <a:avLst/>
            </a:prstGeom>
            <a:solidFill>
              <a:srgbClr val="2F3542"/>
            </a:solidFill>
            <a:ln w="12700" cap="flat" cmpd="sng" algn="ctr">
              <a:solidFill>
                <a:srgbClr val="2F354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Plus 20">
              <a:extLst>
                <a:ext uri="{FF2B5EF4-FFF2-40B4-BE49-F238E27FC236}">
                  <a16:creationId xmlns:a16="http://schemas.microsoft.com/office/drawing/2014/main" id="{4F56568F-7141-449D-8439-90242134E085}"/>
                </a:ext>
              </a:extLst>
            </p:cNvPr>
            <p:cNvSpPr/>
            <p:nvPr/>
          </p:nvSpPr>
          <p:spPr>
            <a:xfrm>
              <a:off x="5221229" y="3519499"/>
              <a:ext cx="357753" cy="386588"/>
            </a:xfrm>
            <a:prstGeom prst="mathPlus">
              <a:avLst/>
            </a:prstGeom>
            <a:solidFill>
              <a:srgbClr val="2F3542"/>
            </a:solidFill>
            <a:ln w="12700" cap="flat" cmpd="sng" algn="ctr">
              <a:solidFill>
                <a:srgbClr val="2F354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1E81CF8-B47B-492B-8AC4-53A1FEE62A5A}"/>
                </a:ext>
              </a:extLst>
            </p:cNvPr>
            <p:cNvSpPr/>
            <p:nvPr/>
          </p:nvSpPr>
          <p:spPr>
            <a:xfrm>
              <a:off x="2766303" y="4153294"/>
              <a:ext cx="1371600" cy="1371600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4165245-CAC9-4C1D-97AF-18540A2E9FA1}"/>
                </a:ext>
              </a:extLst>
            </p:cNvPr>
            <p:cNvSpPr/>
            <p:nvPr/>
          </p:nvSpPr>
          <p:spPr>
            <a:xfrm>
              <a:off x="4086295" y="3493710"/>
              <a:ext cx="1188720" cy="1188720"/>
            </a:xfrm>
            <a:prstGeom prst="ellipse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8437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MATH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B5E86BC-A574-40B6-B90E-261987F47C65}"/>
                </a:ext>
              </a:extLst>
            </p:cNvPr>
            <p:cNvGrpSpPr/>
            <p:nvPr/>
          </p:nvGrpSpPr>
          <p:grpSpPr>
            <a:xfrm>
              <a:off x="5319203" y="3701251"/>
              <a:ext cx="2167716" cy="1795073"/>
              <a:chOff x="9068243" y="3548851"/>
              <a:chExt cx="2167716" cy="179507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AD5FEA-1B6E-4ECB-9619-C9D948324FE3}"/>
                  </a:ext>
                </a:extLst>
              </p:cNvPr>
              <p:cNvSpPr/>
              <p:nvPr/>
            </p:nvSpPr>
            <p:spPr>
              <a:xfrm>
                <a:off x="9068243" y="3548851"/>
                <a:ext cx="1795073" cy="1795073"/>
              </a:xfrm>
              <a:prstGeom prst="ellipse">
                <a:avLst/>
              </a:prstGeom>
              <a:noFill/>
              <a:ln w="38100" cap="flat" cmpd="sng" algn="ctr">
                <a:solidFill>
                  <a:srgbClr val="2F354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0C9FD0-41E2-49B8-AF5D-9E58503740EB}"/>
                  </a:ext>
                </a:extLst>
              </p:cNvPr>
              <p:cNvSpPr txBox="1"/>
              <p:nvPr/>
            </p:nvSpPr>
            <p:spPr>
              <a:xfrm>
                <a:off x="9163319" y="4236807"/>
                <a:ext cx="2072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F3542"/>
                    </a:solidFill>
                    <a:effectLst/>
                    <a:uLnTx/>
                    <a:uFillTx/>
                  </a:rPr>
                  <a:t>TECHNOLOGY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E09C30-C581-4C9E-B15D-AF78B6E0AD9C}"/>
                </a:ext>
              </a:extLst>
            </p:cNvPr>
            <p:cNvGrpSpPr/>
            <p:nvPr/>
          </p:nvGrpSpPr>
          <p:grpSpPr>
            <a:xfrm>
              <a:off x="655763" y="3701251"/>
              <a:ext cx="2242828" cy="1795073"/>
              <a:chOff x="3642803" y="3701251"/>
              <a:chExt cx="2242828" cy="179507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544626B-85DA-4A90-A781-DA1BC09E2DA2}"/>
                  </a:ext>
                </a:extLst>
              </p:cNvPr>
              <p:cNvSpPr/>
              <p:nvPr/>
            </p:nvSpPr>
            <p:spPr>
              <a:xfrm>
                <a:off x="3642803" y="3701251"/>
                <a:ext cx="1795073" cy="1795073"/>
              </a:xfrm>
              <a:prstGeom prst="ellipse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308C0E4-00BB-4D94-A4C1-B9C1E52944C0}"/>
                  </a:ext>
                </a:extLst>
              </p:cNvPr>
              <p:cNvSpPr txBox="1"/>
              <p:nvPr/>
            </p:nvSpPr>
            <p:spPr>
              <a:xfrm>
                <a:off x="3812991" y="4389207"/>
                <a:ext cx="2072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</a:rPr>
                  <a:t>BUSINESS</a:t>
                </a:r>
              </a:p>
            </p:txBody>
          </p:sp>
        </p:grpSp>
        <p:sp>
          <p:nvSpPr>
            <p:cNvPr id="35" name="Plus 28">
              <a:extLst>
                <a:ext uri="{FF2B5EF4-FFF2-40B4-BE49-F238E27FC236}">
                  <a16:creationId xmlns:a16="http://schemas.microsoft.com/office/drawing/2014/main" id="{49C15942-D11E-477D-B112-C1871C5BDE70}"/>
                </a:ext>
              </a:extLst>
            </p:cNvPr>
            <p:cNvSpPr/>
            <p:nvPr/>
          </p:nvSpPr>
          <p:spPr>
            <a:xfrm>
              <a:off x="2442330" y="3956295"/>
              <a:ext cx="357753" cy="386588"/>
            </a:xfrm>
            <a:prstGeom prst="mathPlus">
              <a:avLst/>
            </a:prstGeom>
            <a:solidFill>
              <a:srgbClr val="2F3542"/>
            </a:solidFill>
            <a:ln w="12700" cap="flat" cmpd="sng" algn="ctr">
              <a:solidFill>
                <a:srgbClr val="2F354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1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0544" y="100911"/>
            <a:ext cx="5855456" cy="430887"/>
          </a:xfrm>
        </p:spPr>
        <p:txBody>
          <a:bodyPr/>
          <a:lstStyle/>
          <a:p>
            <a:r>
              <a:rPr lang="en-US" dirty="0"/>
              <a:t>Wide Range of Analytics Services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916C-D2C9-415B-B273-81792AF0231B}" type="slidenum">
              <a:rPr lang="en-IN" smtClean="0"/>
              <a:t>7</a:t>
            </a:fld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610467" y="950928"/>
            <a:ext cx="10879393" cy="987755"/>
            <a:chOff x="645192" y="1344469"/>
            <a:chExt cx="10879393" cy="987755"/>
          </a:xfrm>
        </p:grpSpPr>
        <p:pic>
          <p:nvPicPr>
            <p:cNvPr id="5" name="Picture 4" descr="Using data for revenues and marketshar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192" y="1344469"/>
              <a:ext cx="1461794" cy="965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blog-details-sec-im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3344" y="1344469"/>
              <a:ext cx="1451241" cy="987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Risk Analytics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4"/>
            <a:stretch/>
          </p:blipFill>
          <p:spPr bwMode="auto">
            <a:xfrm>
              <a:off x="4412583" y="1344469"/>
              <a:ext cx="1457779" cy="93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supplychain-ma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885" y="1344469"/>
              <a:ext cx="1482208" cy="939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Sale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0659" y="1344469"/>
              <a:ext cx="1511231" cy="965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Related imag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7777" y="1366503"/>
              <a:ext cx="1478808" cy="924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593452" y="2510944"/>
            <a:ext cx="10935647" cy="3249629"/>
            <a:chOff x="628177" y="2904485"/>
            <a:chExt cx="10935647" cy="3249629"/>
          </a:xfrm>
        </p:grpSpPr>
        <p:grpSp>
          <p:nvGrpSpPr>
            <p:cNvPr id="12" name="Group 11"/>
            <p:cNvGrpSpPr/>
            <p:nvPr/>
          </p:nvGrpSpPr>
          <p:grpSpPr>
            <a:xfrm>
              <a:off x="628177" y="3731736"/>
              <a:ext cx="10935647" cy="711718"/>
              <a:chOff x="628177" y="3763909"/>
              <a:chExt cx="10935647" cy="711718"/>
            </a:xfrm>
          </p:grpSpPr>
          <p:sp>
            <p:nvSpPr>
              <p:cNvPr id="34" name="Rectangle 140"/>
              <p:cNvSpPr>
                <a:spLocks noChangeArrowheads="1"/>
              </p:cNvSpPr>
              <p:nvPr/>
            </p:nvSpPr>
            <p:spPr bwMode="gray">
              <a:xfrm>
                <a:off x="6246439" y="3793577"/>
                <a:ext cx="1553519" cy="682050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6350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Inventory Optimization</a:t>
                </a:r>
              </a:p>
            </p:txBody>
          </p:sp>
          <p:sp>
            <p:nvSpPr>
              <p:cNvPr id="35" name="Rectangle 132"/>
              <p:cNvSpPr>
                <a:spLocks noChangeArrowheads="1"/>
              </p:cNvSpPr>
              <p:nvPr/>
            </p:nvSpPr>
            <p:spPr bwMode="gray">
              <a:xfrm>
                <a:off x="2472510" y="3782939"/>
                <a:ext cx="1553519" cy="682050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6350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Marketing Mix Optimization</a:t>
                </a:r>
              </a:p>
            </p:txBody>
          </p:sp>
          <p:sp>
            <p:nvSpPr>
              <p:cNvPr id="36" name="Rectangle 116"/>
              <p:cNvSpPr>
                <a:spLocks noChangeArrowheads="1"/>
              </p:cNvSpPr>
              <p:nvPr/>
            </p:nvSpPr>
            <p:spPr bwMode="gray">
              <a:xfrm>
                <a:off x="628177" y="3782536"/>
                <a:ext cx="1468256" cy="679501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1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Customer Retention</a:t>
                </a:r>
              </a:p>
            </p:txBody>
          </p:sp>
          <p:sp>
            <p:nvSpPr>
              <p:cNvPr id="37" name="Rectangle 148"/>
              <p:cNvSpPr>
                <a:spLocks noChangeArrowheads="1"/>
              </p:cNvSpPr>
              <p:nvPr/>
            </p:nvSpPr>
            <p:spPr bwMode="gray">
              <a:xfrm>
                <a:off x="4402106" y="3782536"/>
                <a:ext cx="1468256" cy="679501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Trust/ Counterfeit Analysis</a:t>
                </a:r>
              </a:p>
            </p:txBody>
          </p:sp>
          <p:sp>
            <p:nvSpPr>
              <p:cNvPr id="38" name="Rectangle 123"/>
              <p:cNvSpPr>
                <a:spLocks noChangeArrowheads="1"/>
              </p:cNvSpPr>
              <p:nvPr/>
            </p:nvSpPr>
            <p:spPr bwMode="gray">
              <a:xfrm>
                <a:off x="8209898" y="3763909"/>
                <a:ext cx="1471992" cy="679007"/>
              </a:xfrm>
              <a:prstGeom prst="rect">
                <a:avLst/>
              </a:prstGeom>
              <a:solidFill>
                <a:srgbClr val="E7E6E6">
                  <a:lumMod val="50000"/>
                  <a:alpha val="20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Channel Optimization</a:t>
                </a:r>
              </a:p>
            </p:txBody>
          </p:sp>
          <p:sp>
            <p:nvSpPr>
              <p:cNvPr id="39" name="Rectangle 123"/>
              <p:cNvSpPr>
                <a:spLocks noChangeArrowheads="1"/>
              </p:cNvSpPr>
              <p:nvPr/>
            </p:nvSpPr>
            <p:spPr bwMode="gray">
              <a:xfrm>
                <a:off x="10091832" y="3763909"/>
                <a:ext cx="1471992" cy="679007"/>
              </a:xfrm>
              <a:prstGeom prst="rect">
                <a:avLst/>
              </a:prstGeom>
              <a:solidFill>
                <a:srgbClr val="E7E6E6">
                  <a:lumMod val="50000"/>
                  <a:alpha val="20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HR / Talent Analytics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28177" y="2904485"/>
              <a:ext cx="10935647" cy="699241"/>
              <a:chOff x="628177" y="2904485"/>
              <a:chExt cx="10935647" cy="699241"/>
            </a:xfrm>
          </p:grpSpPr>
          <p:sp>
            <p:nvSpPr>
              <p:cNvPr id="28" name="Rectangle 139"/>
              <p:cNvSpPr>
                <a:spLocks noChangeArrowheads="1"/>
              </p:cNvSpPr>
              <p:nvPr/>
            </p:nvSpPr>
            <p:spPr bwMode="gray">
              <a:xfrm>
                <a:off x="6246439" y="2921676"/>
                <a:ext cx="1553519" cy="682050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6350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Demand Forecasting</a:t>
                </a:r>
              </a:p>
            </p:txBody>
          </p:sp>
          <p:sp>
            <p:nvSpPr>
              <p:cNvPr id="29" name="Rectangle 131"/>
              <p:cNvSpPr>
                <a:spLocks noChangeArrowheads="1"/>
              </p:cNvSpPr>
              <p:nvPr/>
            </p:nvSpPr>
            <p:spPr bwMode="gray">
              <a:xfrm>
                <a:off x="2472510" y="2921676"/>
                <a:ext cx="1553519" cy="682050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6350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Campaign Design And Effectiveness</a:t>
                </a:r>
              </a:p>
            </p:txBody>
          </p:sp>
          <p:sp>
            <p:nvSpPr>
              <p:cNvPr id="30" name="Rectangle 115"/>
              <p:cNvSpPr>
                <a:spLocks noChangeArrowheads="1"/>
              </p:cNvSpPr>
              <p:nvPr/>
            </p:nvSpPr>
            <p:spPr bwMode="gray">
              <a:xfrm>
                <a:off x="628177" y="2918426"/>
                <a:ext cx="1468256" cy="679501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1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Micro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1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Segmentation</a:t>
                </a:r>
              </a:p>
            </p:txBody>
          </p:sp>
          <p:sp>
            <p:nvSpPr>
              <p:cNvPr id="31" name="Rectangle 147"/>
              <p:cNvSpPr>
                <a:spLocks noChangeArrowheads="1"/>
              </p:cNvSpPr>
              <p:nvPr/>
            </p:nvSpPr>
            <p:spPr bwMode="gray">
              <a:xfrm>
                <a:off x="4402106" y="2918426"/>
                <a:ext cx="1468256" cy="679501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Retention / Churn Analysis</a:t>
                </a:r>
              </a:p>
            </p:txBody>
          </p:sp>
          <p:sp>
            <p:nvSpPr>
              <p:cNvPr id="32" name="Rectangle 124"/>
              <p:cNvSpPr>
                <a:spLocks noChangeArrowheads="1"/>
              </p:cNvSpPr>
              <p:nvPr/>
            </p:nvSpPr>
            <p:spPr bwMode="gray">
              <a:xfrm>
                <a:off x="8209898" y="2904485"/>
                <a:ext cx="1471992" cy="679007"/>
              </a:xfrm>
              <a:prstGeom prst="rect">
                <a:avLst/>
              </a:prstGeom>
              <a:solidFill>
                <a:srgbClr val="E7E6E6">
                  <a:lumMod val="50000"/>
                  <a:alpha val="20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Next Best Offer</a:t>
                </a:r>
              </a:p>
            </p:txBody>
          </p:sp>
          <p:sp>
            <p:nvSpPr>
              <p:cNvPr id="33" name="Rectangle 124"/>
              <p:cNvSpPr>
                <a:spLocks noChangeArrowheads="1"/>
              </p:cNvSpPr>
              <p:nvPr/>
            </p:nvSpPr>
            <p:spPr bwMode="gray">
              <a:xfrm>
                <a:off x="10091832" y="2904485"/>
                <a:ext cx="1471992" cy="679007"/>
              </a:xfrm>
              <a:prstGeom prst="rect">
                <a:avLst/>
              </a:prstGeom>
              <a:solidFill>
                <a:srgbClr val="E7E6E6">
                  <a:lumMod val="50000"/>
                  <a:alpha val="20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Product Innovation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8177" y="4571464"/>
              <a:ext cx="10935647" cy="745965"/>
              <a:chOff x="628177" y="4632476"/>
              <a:chExt cx="10935647" cy="745965"/>
            </a:xfrm>
          </p:grpSpPr>
          <p:sp>
            <p:nvSpPr>
              <p:cNvPr id="22" name="Rectangle 141"/>
              <p:cNvSpPr>
                <a:spLocks noChangeArrowheads="1"/>
              </p:cNvSpPr>
              <p:nvPr/>
            </p:nvSpPr>
            <p:spPr bwMode="gray">
              <a:xfrm>
                <a:off x="6246439" y="4665480"/>
                <a:ext cx="1553519" cy="682050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6350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Sourcing And Replenishment</a:t>
                </a:r>
              </a:p>
            </p:txBody>
          </p:sp>
          <p:sp>
            <p:nvSpPr>
              <p:cNvPr id="23" name="Rectangle 134"/>
              <p:cNvSpPr>
                <a:spLocks noChangeArrowheads="1"/>
              </p:cNvSpPr>
              <p:nvPr/>
            </p:nvSpPr>
            <p:spPr bwMode="gray">
              <a:xfrm>
                <a:off x="2472510" y="4696391"/>
                <a:ext cx="1553519" cy="682050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6350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Brand And Competitive Positioning</a:t>
                </a:r>
              </a:p>
            </p:txBody>
          </p:sp>
          <p:sp>
            <p:nvSpPr>
              <p:cNvPr id="24" name="Rectangle 117"/>
              <p:cNvSpPr>
                <a:spLocks noChangeArrowheads="1"/>
              </p:cNvSpPr>
              <p:nvPr/>
            </p:nvSpPr>
            <p:spPr bwMode="gray">
              <a:xfrm>
                <a:off x="628177" y="4646645"/>
                <a:ext cx="1468256" cy="679501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1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Loyalty &amp; Personalization</a:t>
                </a:r>
              </a:p>
            </p:txBody>
          </p:sp>
          <p:sp>
            <p:nvSpPr>
              <p:cNvPr id="25" name="Rectangle 149"/>
              <p:cNvSpPr>
                <a:spLocks noChangeArrowheads="1"/>
              </p:cNvSpPr>
              <p:nvPr/>
            </p:nvSpPr>
            <p:spPr bwMode="gray">
              <a:xfrm>
                <a:off x="4402106" y="4646645"/>
                <a:ext cx="1468256" cy="679501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Attribution Modeling</a:t>
                </a:r>
              </a:p>
            </p:txBody>
          </p:sp>
          <p:sp>
            <p:nvSpPr>
              <p:cNvPr id="26" name="Rectangle 125"/>
              <p:cNvSpPr>
                <a:spLocks noChangeArrowheads="1"/>
              </p:cNvSpPr>
              <p:nvPr/>
            </p:nvSpPr>
            <p:spPr bwMode="gray">
              <a:xfrm>
                <a:off x="8209898" y="4632476"/>
                <a:ext cx="1471992" cy="679007"/>
              </a:xfrm>
              <a:prstGeom prst="rect">
                <a:avLst/>
              </a:prstGeom>
              <a:solidFill>
                <a:srgbClr val="E7E6E6">
                  <a:lumMod val="50000"/>
                  <a:alpha val="20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Cross-sell /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Up-sell</a:t>
                </a:r>
              </a:p>
            </p:txBody>
          </p:sp>
          <p:sp>
            <p:nvSpPr>
              <p:cNvPr id="27" name="Rectangle 125"/>
              <p:cNvSpPr>
                <a:spLocks noChangeArrowheads="1"/>
              </p:cNvSpPr>
              <p:nvPr/>
            </p:nvSpPr>
            <p:spPr bwMode="gray">
              <a:xfrm>
                <a:off x="10091832" y="4632476"/>
                <a:ext cx="1471992" cy="679007"/>
              </a:xfrm>
              <a:prstGeom prst="rect">
                <a:avLst/>
              </a:prstGeom>
              <a:solidFill>
                <a:srgbClr val="E7E6E6">
                  <a:lumMod val="50000"/>
                  <a:alpha val="20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Web Analytics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8177" y="5445439"/>
              <a:ext cx="10935647" cy="708675"/>
              <a:chOff x="628177" y="5510755"/>
              <a:chExt cx="10935647" cy="708675"/>
            </a:xfrm>
          </p:grpSpPr>
          <p:sp>
            <p:nvSpPr>
              <p:cNvPr id="16" name="Rectangle 142"/>
              <p:cNvSpPr>
                <a:spLocks noChangeArrowheads="1"/>
              </p:cNvSpPr>
              <p:nvPr/>
            </p:nvSpPr>
            <p:spPr bwMode="gray">
              <a:xfrm>
                <a:off x="6246439" y="5537380"/>
                <a:ext cx="1553519" cy="682050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6350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Supply Chain Metrics Visualization</a:t>
                </a:r>
              </a:p>
            </p:txBody>
          </p:sp>
          <p:sp>
            <p:nvSpPr>
              <p:cNvPr id="17" name="Rectangle 134"/>
              <p:cNvSpPr>
                <a:spLocks noChangeArrowheads="1"/>
              </p:cNvSpPr>
              <p:nvPr/>
            </p:nvSpPr>
            <p:spPr bwMode="gray">
              <a:xfrm>
                <a:off x="2472510" y="5535120"/>
                <a:ext cx="1553519" cy="682050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6350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Customer Omni-channel Experience</a:t>
                </a:r>
              </a:p>
            </p:txBody>
          </p:sp>
          <p:sp>
            <p:nvSpPr>
              <p:cNvPr id="18" name="Rectangle 118"/>
              <p:cNvSpPr>
                <a:spLocks noChangeArrowheads="1"/>
              </p:cNvSpPr>
              <p:nvPr/>
            </p:nvSpPr>
            <p:spPr bwMode="gray">
              <a:xfrm>
                <a:off x="628177" y="5510755"/>
                <a:ext cx="1468256" cy="679501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1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Lifetime Value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1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Analysis</a:t>
                </a:r>
              </a:p>
            </p:txBody>
          </p:sp>
          <p:sp>
            <p:nvSpPr>
              <p:cNvPr id="19" name="Rectangle 149"/>
              <p:cNvSpPr>
                <a:spLocks noChangeArrowheads="1"/>
              </p:cNvSpPr>
              <p:nvPr/>
            </p:nvSpPr>
            <p:spPr bwMode="gray">
              <a:xfrm>
                <a:off x="4402106" y="5510755"/>
                <a:ext cx="1468256" cy="679501"/>
              </a:xfrm>
              <a:prstGeom prst="rect">
                <a:avLst/>
              </a:prstGeom>
              <a:solidFill>
                <a:srgbClr val="44546A">
                  <a:lumMod val="50000"/>
                  <a:alpha val="9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Risk Forecasting</a:t>
                </a:r>
              </a:p>
            </p:txBody>
          </p:sp>
          <p:sp>
            <p:nvSpPr>
              <p:cNvPr id="20" name="Rectangle 125"/>
              <p:cNvSpPr>
                <a:spLocks noChangeArrowheads="1"/>
              </p:cNvSpPr>
              <p:nvPr/>
            </p:nvSpPr>
            <p:spPr bwMode="gray">
              <a:xfrm>
                <a:off x="8209898" y="5533567"/>
                <a:ext cx="1471992" cy="634841"/>
              </a:xfrm>
              <a:prstGeom prst="rect">
                <a:avLst/>
              </a:prstGeom>
              <a:solidFill>
                <a:srgbClr val="E7E6E6">
                  <a:lumMod val="50000"/>
                  <a:alpha val="20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Sales Metrics Visualization</a:t>
                </a:r>
              </a:p>
            </p:txBody>
          </p:sp>
          <p:sp>
            <p:nvSpPr>
              <p:cNvPr id="21" name="Rectangle 125"/>
              <p:cNvSpPr>
                <a:spLocks noChangeArrowheads="1"/>
              </p:cNvSpPr>
              <p:nvPr/>
            </p:nvSpPr>
            <p:spPr bwMode="gray">
              <a:xfrm>
                <a:off x="10091832" y="5533567"/>
                <a:ext cx="1471992" cy="634841"/>
              </a:xfrm>
              <a:prstGeom prst="rect">
                <a:avLst/>
              </a:prstGeom>
              <a:solidFill>
                <a:srgbClr val="E7E6E6">
                  <a:lumMod val="50000"/>
                  <a:alpha val="20000"/>
                </a:srgb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Influencer Analytics</a:t>
                </a:r>
              </a:p>
            </p:txBody>
          </p:sp>
        </p:grpSp>
      </p:grpSp>
      <p:sp>
        <p:nvSpPr>
          <p:cNvPr id="40" name="Rectangle 138"/>
          <p:cNvSpPr>
            <a:spLocks noChangeArrowheads="1"/>
          </p:cNvSpPr>
          <p:nvPr/>
        </p:nvSpPr>
        <p:spPr bwMode="gray">
          <a:xfrm>
            <a:off x="6211714" y="1886659"/>
            <a:ext cx="1553519" cy="518518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>
            <a:noFill/>
            <a:miter lim="800000"/>
            <a:headEnd/>
            <a:tailEnd/>
          </a:ln>
          <a:effectLst>
            <a:outerShdw dist="53882" dir="2700000" algn="ctr" rotWithShape="0">
              <a:srgbClr val="777777">
                <a:alpha val="50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Supply Chain</a:t>
            </a:r>
          </a:p>
        </p:txBody>
      </p:sp>
      <p:sp>
        <p:nvSpPr>
          <p:cNvPr id="41" name="Rectangle 130"/>
          <p:cNvSpPr>
            <a:spLocks noChangeArrowheads="1"/>
          </p:cNvSpPr>
          <p:nvPr/>
        </p:nvSpPr>
        <p:spPr bwMode="gray">
          <a:xfrm>
            <a:off x="2437785" y="1853608"/>
            <a:ext cx="1553519" cy="518518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>
            <a:noFill/>
            <a:miter lim="800000"/>
            <a:headEnd/>
            <a:tailEnd/>
          </a:ln>
          <a:effectLst>
            <a:outerShdw dist="53882" dir="2700000" algn="ctr" rotWithShape="0">
              <a:srgbClr val="777777">
                <a:alpha val="50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Marketing 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Analytics</a:t>
            </a:r>
          </a:p>
        </p:txBody>
      </p:sp>
      <p:sp>
        <p:nvSpPr>
          <p:cNvPr id="42" name="Rectangle 114"/>
          <p:cNvSpPr>
            <a:spLocks noChangeArrowheads="1"/>
          </p:cNvSpPr>
          <p:nvPr/>
        </p:nvSpPr>
        <p:spPr bwMode="gray">
          <a:xfrm>
            <a:off x="604005" y="1886659"/>
            <a:ext cx="1468256" cy="456862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>
            <a:noFill/>
            <a:miter lim="800000"/>
            <a:headEnd/>
            <a:tailEnd/>
          </a:ln>
          <a:effectLst>
            <a:outerShdw dist="53882" dir="2700000" algn="ctr" rotWithShape="0">
              <a:srgbClr val="777777">
                <a:alpha val="50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Analytics</a:t>
            </a:r>
          </a:p>
        </p:txBody>
      </p:sp>
      <p:sp>
        <p:nvSpPr>
          <p:cNvPr id="43" name="Rectangle 146"/>
          <p:cNvSpPr>
            <a:spLocks noChangeArrowheads="1"/>
          </p:cNvSpPr>
          <p:nvPr/>
        </p:nvSpPr>
        <p:spPr bwMode="gray">
          <a:xfrm>
            <a:off x="4367381" y="1886659"/>
            <a:ext cx="1468256" cy="516578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>
            <a:noFill/>
            <a:miter lim="800000"/>
            <a:headEnd/>
            <a:tailEnd/>
          </a:ln>
          <a:effectLst>
            <a:outerShdw dist="53882" dir="2700000" algn="ctr" rotWithShape="0">
              <a:srgbClr val="777777">
                <a:alpha val="50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Finance/Risk</a:t>
            </a:r>
          </a:p>
        </p:txBody>
      </p:sp>
      <p:sp>
        <p:nvSpPr>
          <p:cNvPr id="44" name="Rectangle 122"/>
          <p:cNvSpPr>
            <a:spLocks noChangeArrowheads="1"/>
          </p:cNvSpPr>
          <p:nvPr/>
        </p:nvSpPr>
        <p:spPr bwMode="gray">
          <a:xfrm>
            <a:off x="8141310" y="1886659"/>
            <a:ext cx="1471992" cy="514088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>
            <a:noFill/>
            <a:miter lim="800000"/>
            <a:headEnd/>
            <a:tailEnd/>
          </a:ln>
          <a:effectLst>
            <a:outerShdw dist="53882" dir="2700000" algn="ctr" rotWithShape="0">
              <a:srgbClr val="777777">
                <a:alpha val="50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Sales Analytics</a:t>
            </a:r>
          </a:p>
        </p:txBody>
      </p:sp>
      <p:sp>
        <p:nvSpPr>
          <p:cNvPr id="45" name="Rectangle 122"/>
          <p:cNvSpPr>
            <a:spLocks noChangeArrowheads="1"/>
          </p:cNvSpPr>
          <p:nvPr/>
        </p:nvSpPr>
        <p:spPr bwMode="gray">
          <a:xfrm>
            <a:off x="10023244" y="1886659"/>
            <a:ext cx="1471992" cy="514088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>
            <a:noFill/>
            <a:miter lim="800000"/>
            <a:headEnd/>
            <a:tailEnd/>
          </a:ln>
          <a:effectLst>
            <a:outerShdw dist="53882" dir="2700000" algn="ctr" rotWithShape="0">
              <a:srgbClr val="777777">
                <a:alpha val="50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Others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02" y="5990662"/>
            <a:ext cx="1351821" cy="362542"/>
          </a:xfrm>
          <a:prstGeom prst="rect">
            <a:avLst/>
          </a:prstGeom>
        </p:spPr>
      </p:pic>
      <p:pic>
        <p:nvPicPr>
          <p:cNvPr id="47" name="Picture 4" descr="http://www.microsoft.com/About/CorporateCitizenship/en-us/DownloadHandler.ashx?Id=07-03-0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0" b="19761"/>
          <a:stretch/>
        </p:blipFill>
        <p:spPr bwMode="auto">
          <a:xfrm>
            <a:off x="580855" y="6049710"/>
            <a:ext cx="1603002" cy="3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77" y="6073482"/>
            <a:ext cx="865852" cy="33759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5964" y="6133325"/>
            <a:ext cx="871089" cy="231454"/>
          </a:xfrm>
          <a:prstGeom prst="rect">
            <a:avLst/>
          </a:prstGeom>
        </p:spPr>
      </p:pic>
      <p:pic>
        <p:nvPicPr>
          <p:cNvPr id="50" name="Picture 2" descr="Image result for sysco logo vecto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753" y="6086106"/>
            <a:ext cx="692832" cy="2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 result for united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016" y="6051391"/>
            <a:ext cx="1307544" cy="3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96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2416A-E95E-4516-B297-9B08FD4D61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5382" y="4545108"/>
            <a:ext cx="1965087" cy="1077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545FD5-736D-4BD5-A7BE-5ED90F8C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421" y="1295400"/>
            <a:ext cx="1281236" cy="1281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0B8ED-C869-4567-942B-521CB73E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7657" y="3206645"/>
            <a:ext cx="1962589" cy="1046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5A6CF-DD3D-4FA2-90A8-06EA7242F11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2803" y="1164603"/>
            <a:ext cx="1619608" cy="621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8ED9D-CAB3-4970-B8D3-54F3E99017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7043" y="4788233"/>
            <a:ext cx="2592683" cy="6090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2121252" y="1706107"/>
            <a:ext cx="3609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</a:rPr>
              <a:t>Profiles </a:t>
            </a:r>
            <a:r>
              <a:rPr lang="en-US" sz="2000" b="1" i="1" dirty="0">
                <a:solidFill>
                  <a:schemeClr val="tx2"/>
                </a:solidFill>
              </a:rPr>
              <a:t>Driver behavior </a:t>
            </a:r>
            <a:r>
              <a:rPr lang="en-US" sz="2000" i="1" dirty="0">
                <a:solidFill>
                  <a:schemeClr val="tx2"/>
                </a:solidFill>
              </a:rPr>
              <a:t>to predict vehicle risks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4EADBA-8122-4BB3-A6D5-BD485554843A}"/>
              </a:ext>
            </a:extLst>
          </p:cNvPr>
          <p:cNvSpPr/>
          <p:nvPr/>
        </p:nvSpPr>
        <p:spPr>
          <a:xfrm>
            <a:off x="7862525" y="1483616"/>
            <a:ext cx="4329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</a:rPr>
              <a:t>Builds </a:t>
            </a:r>
            <a:r>
              <a:rPr lang="en-US" sz="2000" b="1" i="1" dirty="0">
                <a:solidFill>
                  <a:schemeClr val="tx2"/>
                </a:solidFill>
              </a:rPr>
              <a:t>Recommendation engine </a:t>
            </a:r>
            <a:r>
              <a:rPr lang="en-US" sz="2000" i="1" dirty="0">
                <a:solidFill>
                  <a:schemeClr val="tx2"/>
                </a:solidFill>
              </a:rPr>
              <a:t>in Personalized marketing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C650A5-7ABA-4C65-A3B1-B15439A32CCD}"/>
              </a:ext>
            </a:extLst>
          </p:cNvPr>
          <p:cNvSpPr/>
          <p:nvPr/>
        </p:nvSpPr>
        <p:spPr>
          <a:xfrm>
            <a:off x="3549921" y="3917612"/>
            <a:ext cx="3923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</a:rPr>
              <a:t>Mines </a:t>
            </a:r>
            <a:r>
              <a:rPr lang="en-US" sz="2000" b="1" i="1" dirty="0">
                <a:solidFill>
                  <a:schemeClr val="tx2"/>
                </a:solidFill>
              </a:rPr>
              <a:t>Amazon reviews </a:t>
            </a:r>
            <a:r>
              <a:rPr lang="en-US" sz="2000" i="1" dirty="0">
                <a:solidFill>
                  <a:schemeClr val="tx2"/>
                </a:solidFill>
              </a:rPr>
              <a:t>for product feature innovation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FAE4CD-6B0B-4822-B198-98B842FB245A}"/>
              </a:ext>
            </a:extLst>
          </p:cNvPr>
          <p:cNvSpPr/>
          <p:nvPr/>
        </p:nvSpPr>
        <p:spPr>
          <a:xfrm>
            <a:off x="1690561" y="5397290"/>
            <a:ext cx="3758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</a:rPr>
              <a:t>Uses </a:t>
            </a:r>
            <a:r>
              <a:rPr lang="en-US" sz="2000" b="1" i="1" dirty="0">
                <a:solidFill>
                  <a:schemeClr val="tx2"/>
                </a:solidFill>
              </a:rPr>
              <a:t>Center of excellence </a:t>
            </a:r>
            <a:r>
              <a:rPr lang="en-US" sz="2000" i="1" dirty="0">
                <a:solidFill>
                  <a:schemeClr val="tx2"/>
                </a:solidFill>
              </a:rPr>
              <a:t>model for experimentation at scale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A03F59-C097-447B-A8CD-B0C1EE1D66CB}"/>
              </a:ext>
            </a:extLst>
          </p:cNvPr>
          <p:cNvSpPr/>
          <p:nvPr/>
        </p:nvSpPr>
        <p:spPr>
          <a:xfrm>
            <a:off x="8062116" y="5337714"/>
            <a:ext cx="3348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</a:rPr>
              <a:t>Analyzes </a:t>
            </a:r>
            <a:r>
              <a:rPr lang="en-US" sz="2000" b="1" i="1" dirty="0">
                <a:solidFill>
                  <a:schemeClr val="tx2"/>
                </a:solidFill>
              </a:rPr>
              <a:t>Customer signals </a:t>
            </a:r>
            <a:r>
              <a:rPr lang="en-US" sz="2000" i="1" dirty="0">
                <a:solidFill>
                  <a:schemeClr val="tx2"/>
                </a:solidFill>
              </a:rPr>
              <a:t>to manage retention risks</a:t>
            </a:r>
          </a:p>
        </p:txBody>
      </p:sp>
      <p:sp>
        <p:nvSpPr>
          <p:cNvPr id="13" name="Rectangle 12">
            <a:hlinkClick r:id="" action="ppaction://noaction"/>
            <a:extLst>
              <a:ext uri="{FF2B5EF4-FFF2-40B4-BE49-F238E27FC236}">
                <a16:creationId xmlns:a16="http://schemas.microsoft.com/office/drawing/2014/main" id="{37BC57DD-4041-472D-9369-A7660CE165D3}"/>
              </a:ext>
            </a:extLst>
          </p:cNvPr>
          <p:cNvSpPr/>
          <p:nvPr/>
        </p:nvSpPr>
        <p:spPr>
          <a:xfrm>
            <a:off x="6919545" y="3021263"/>
            <a:ext cx="3979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b="1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</a:t>
            </a:r>
            <a:r>
              <a:rPr lang="en-US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platform</a:t>
            </a:r>
            <a:r>
              <a:rPr lang="en-US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that analyzes ecommerce transactions</a:t>
            </a:r>
          </a:p>
        </p:txBody>
      </p:sp>
      <p:pic>
        <p:nvPicPr>
          <p:cNvPr id="14" name="Picture 36" descr="Image result for ebay logo transparent">
            <a:hlinkClick r:id="" action="ppaction://noaction"/>
            <a:extLst>
              <a:ext uri="{FF2B5EF4-FFF2-40B4-BE49-F238E27FC236}">
                <a16:creationId xmlns:a16="http://schemas.microsoft.com/office/drawing/2014/main" id="{E3C71704-4A2A-4C64-88DE-ED470687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002" y="2660045"/>
            <a:ext cx="165000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23245E1E-68FC-46FA-B49B-30EDE792BEBA}"/>
              </a:ext>
            </a:extLst>
          </p:cNvPr>
          <p:cNvSpPr txBox="1">
            <a:spLocks/>
          </p:cNvSpPr>
          <p:nvPr/>
        </p:nvSpPr>
        <p:spPr>
          <a:xfrm>
            <a:off x="240544" y="100911"/>
            <a:ext cx="4213315" cy="43088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72000" tIns="0" rIns="72000" bIns="0" rtlCol="0" anchor="ctr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2800">
                <a:solidFill>
                  <a:srgbClr val="095879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Our Customer Highlights</a:t>
            </a:r>
          </a:p>
        </p:txBody>
      </p:sp>
    </p:spTree>
    <p:extLst>
      <p:ext uri="{BB962C8B-B14F-4D97-AF65-F5344CB8AC3E}">
        <p14:creationId xmlns:p14="http://schemas.microsoft.com/office/powerpoint/2010/main" val="235568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8A91-067D-4F1D-8838-807A9993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39" y="2766559"/>
            <a:ext cx="7800130" cy="1015663"/>
          </a:xfrm>
        </p:spPr>
        <p:txBody>
          <a:bodyPr/>
          <a:lstStyle/>
          <a:p>
            <a:r>
              <a:rPr lang="en-IN" dirty="0"/>
              <a:t>Smarter and Faster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940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808080"/>
      </a:dk1>
      <a:lt1>
        <a:sysClr val="window" lastClr="FFFFFF"/>
      </a:lt1>
      <a:dk2>
        <a:srgbClr val="000000"/>
      </a:dk2>
      <a:lt2>
        <a:srgbClr val="E7E6E6"/>
      </a:lt2>
      <a:accent1>
        <a:srgbClr val="095879"/>
      </a:accent1>
      <a:accent2>
        <a:srgbClr val="1E9D9D"/>
      </a:accent2>
      <a:accent3>
        <a:srgbClr val="DADDA3"/>
      </a:accent3>
      <a:accent4>
        <a:srgbClr val="E9C660"/>
      </a:accent4>
      <a:accent5>
        <a:srgbClr val="D6404A"/>
      </a:accent5>
      <a:accent6>
        <a:srgbClr val="400095"/>
      </a:accent6>
      <a:hlink>
        <a:srgbClr val="400095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Custom 5">
      <a:dk1>
        <a:sysClr val="windowText" lastClr="000000"/>
      </a:dk1>
      <a:lt1>
        <a:sysClr val="window" lastClr="FFFFFF"/>
      </a:lt1>
      <a:dk2>
        <a:srgbClr val="323232"/>
      </a:dk2>
      <a:lt2>
        <a:srgbClr val="424B54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ECB6FA40-ED9F-4D51-8B83-8653986EAB5A}" vid="{2D75C765-A27F-4E8F-8C0A-33338CAA0B8B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29576</TotalTime>
  <Words>1665</Words>
  <Application>Microsoft Office PowerPoint</Application>
  <PresentationFormat>Widescreen</PresentationFormat>
  <Paragraphs>527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Asap</vt:lpstr>
      <vt:lpstr>Calibri</vt:lpstr>
      <vt:lpstr>Calibri Light</vt:lpstr>
      <vt:lpstr>Cambria</vt:lpstr>
      <vt:lpstr>Constantia</vt:lpstr>
      <vt:lpstr>Fira Sans</vt:lpstr>
      <vt:lpstr>Segoe UI</vt:lpstr>
      <vt:lpstr>Segoe UI Light</vt:lpstr>
      <vt:lpstr>Segoe UI Semibold</vt:lpstr>
      <vt:lpstr>Wingdings</vt:lpstr>
      <vt:lpstr>1_Office Theme</vt:lpstr>
      <vt:lpstr>Theme1</vt:lpstr>
      <vt:lpstr>Office Theme</vt:lpstr>
      <vt:lpstr>PowerPoint Presentation</vt:lpstr>
      <vt:lpstr>Agenda</vt:lpstr>
      <vt:lpstr>An Introduction to LatentView</vt:lpstr>
      <vt:lpstr>LatentView at a glance</vt:lpstr>
      <vt:lpstr>Who we work with</vt:lpstr>
      <vt:lpstr>What we do</vt:lpstr>
      <vt:lpstr>Wide Range of Analytics Services</vt:lpstr>
      <vt:lpstr>PowerPoint Presentation</vt:lpstr>
      <vt:lpstr>Smarter and Faster Insights</vt:lpstr>
      <vt:lpstr>The digital consumer is very different</vt:lpstr>
      <vt:lpstr>Which gives brands opportunities to win</vt:lpstr>
      <vt:lpstr>Beauty and fashion aren’t different – In a 3-day scan, we found</vt:lpstr>
      <vt:lpstr>Building a platform to leverage  Social Analytics for Revlon</vt:lpstr>
      <vt:lpstr>Social Analytics Platform</vt:lpstr>
      <vt:lpstr>Process workflow</vt:lpstr>
      <vt:lpstr>Image classification workflow</vt:lpstr>
      <vt:lpstr>Sample Image Extraction</vt:lpstr>
      <vt:lpstr>Sample Image Extraction</vt:lpstr>
      <vt:lpstr>Wireframes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Kumar</dc:creator>
  <cp:lastModifiedBy>Sathyamoorthy Manickavelu</cp:lastModifiedBy>
  <cp:revision>1097</cp:revision>
  <dcterms:created xsi:type="dcterms:W3CDTF">2017-06-22T09:01:20Z</dcterms:created>
  <dcterms:modified xsi:type="dcterms:W3CDTF">2017-11-30T21:13:58Z</dcterms:modified>
</cp:coreProperties>
</file>